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9" r:id="rId3"/>
    <p:sldId id="256" r:id="rId4"/>
    <p:sldId id="257" r:id="rId5"/>
    <p:sldId id="260" r:id="rId6"/>
    <p:sldId id="261" r:id="rId8"/>
    <p:sldId id="277" r:id="rId9"/>
    <p:sldId id="262" r:id="rId10"/>
    <p:sldId id="263" r:id="rId11"/>
    <p:sldId id="271" r:id="rId12"/>
    <p:sldId id="269" r:id="rId13"/>
    <p:sldId id="270" r:id="rId14"/>
    <p:sldId id="26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5BE58-B59C-5540-A55C-BF983BA8770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0958-6DEC-684F-AF26-51501890780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D20958-6DEC-684F-AF26-51501890780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AA17995-927A-F042-B8E0-510E6125264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B102E09-56B3-0646-BA19-08C84F9E35B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A17995-927A-F042-B8E0-510E61252649}"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02E09-56B3-0646-BA19-08C84F9E35B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slideLayout" Target="../slideLayouts/slideLayout1.xml"/><Relationship Id="rId10" Type="http://schemas.openxmlformats.org/officeDocument/2006/relationships/image" Target="../media/image2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2" Type="http://schemas.openxmlformats.org/officeDocument/2006/relationships/slideLayout" Target="../slideLayouts/slideLayout1.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7063" y="1393777"/>
            <a:ext cx="1107996" cy="369332"/>
          </a:xfrm>
          <a:prstGeom prst="rect">
            <a:avLst/>
          </a:prstGeom>
          <a:noFill/>
        </p:spPr>
        <p:txBody>
          <a:bodyPr wrap="none" rtlCol="0">
            <a:spAutoFit/>
          </a:bodyPr>
          <a:lstStyle/>
          <a:p>
            <a:r>
              <a:rPr kumimoji="1" lang="zh-CN" altLang="en-US" dirty="0">
                <a:highlight>
                  <a:srgbClr val="FFFF00"/>
                </a:highlight>
              </a:rPr>
              <a:t>网站首页</a:t>
            </a:r>
            <a:endParaRPr kumimoji="1" lang="zh-CN" altLang="en-US" dirty="0">
              <a:highlight>
                <a:srgbClr val="FFFF00"/>
              </a:highlight>
            </a:endParaRPr>
          </a:p>
        </p:txBody>
      </p:sp>
      <p:pic>
        <p:nvPicPr>
          <p:cNvPr id="5" name="图片 4" descr="文本&#10;&#10;描述已自动生成"/>
          <p:cNvPicPr>
            <a:picLocks noChangeAspect="1"/>
          </p:cNvPicPr>
          <p:nvPr/>
        </p:nvPicPr>
        <p:blipFill rotWithShape="1">
          <a:blip r:embed="rId1"/>
          <a:srcRect b="5946"/>
          <a:stretch>
            <a:fillRect/>
          </a:stretch>
        </p:blipFill>
        <p:spPr>
          <a:xfrm>
            <a:off x="0" y="-215342"/>
            <a:ext cx="12192000" cy="7644713"/>
          </a:xfrm>
          <a:prstGeom prst="rect">
            <a:avLst/>
          </a:prstGeom>
        </p:spPr>
      </p:pic>
      <p:sp>
        <p:nvSpPr>
          <p:cNvPr id="6" name="矩形 5"/>
          <p:cNvSpPr/>
          <p:nvPr/>
        </p:nvSpPr>
        <p:spPr>
          <a:xfrm>
            <a:off x="0" y="-207105"/>
            <a:ext cx="12192000" cy="7636476"/>
          </a:xfrm>
          <a:prstGeom prst="rect">
            <a:avLst/>
          </a:prstGeom>
          <a:solidFill>
            <a:schemeClr val="dk1">
              <a:alpha val="7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latin typeface="Arial" panose="020B0604020202090204" pitchFamily="34" charset="0"/>
              <a:cs typeface="Arial" panose="020B0604020202090204" pitchFamily="34" charset="0"/>
            </a:endParaRPr>
          </a:p>
        </p:txBody>
      </p:sp>
      <p:sp>
        <p:nvSpPr>
          <p:cNvPr id="9" name="文本框 8"/>
          <p:cNvSpPr txBox="1"/>
          <p:nvPr/>
        </p:nvSpPr>
        <p:spPr>
          <a:xfrm>
            <a:off x="2919104" y="2505670"/>
            <a:ext cx="6353791" cy="1846659"/>
          </a:xfrm>
          <a:prstGeom prst="rect">
            <a:avLst/>
          </a:prstGeom>
          <a:noFill/>
        </p:spPr>
        <p:txBody>
          <a:bodyPr wrap="none" rtlCol="0">
            <a:spAutoFit/>
          </a:bodyPr>
          <a:lstStyle/>
          <a:p>
            <a:pPr algn="ctr"/>
            <a:r>
              <a:rPr kumimoji="1" lang="en-US" altLang="zh-CN" sz="4800" b="1" i="1" dirty="0">
                <a:solidFill>
                  <a:schemeClr val="bg1"/>
                </a:solidFill>
                <a:latin typeface="Arial" panose="020B0604020202090204" pitchFamily="34" charset="0"/>
                <a:cs typeface="Arial" panose="020B0604020202090204" pitchFamily="34" charset="0"/>
              </a:rPr>
              <a:t>Group</a:t>
            </a:r>
            <a:r>
              <a:rPr kumimoji="1" lang="zh-CN" altLang="en-US" sz="4800" b="1" i="1" dirty="0">
                <a:solidFill>
                  <a:schemeClr val="bg1"/>
                </a:solidFill>
                <a:latin typeface="Arial" panose="020B0604020202090204" pitchFamily="34" charset="0"/>
                <a:cs typeface="Arial" panose="020B0604020202090204" pitchFamily="34" charset="0"/>
              </a:rPr>
              <a:t> </a:t>
            </a:r>
            <a:r>
              <a:rPr kumimoji="1" lang="en-US" altLang="zh-CN" sz="4800" b="1" i="1" dirty="0">
                <a:solidFill>
                  <a:schemeClr val="bg1"/>
                </a:solidFill>
                <a:latin typeface="Arial" panose="020B0604020202090204" pitchFamily="34" charset="0"/>
                <a:cs typeface="Arial" panose="020B0604020202090204" pitchFamily="34" charset="0"/>
              </a:rPr>
              <a:t>13</a:t>
            </a:r>
            <a:endParaRPr kumimoji="1" lang="en-US" altLang="zh-CN" sz="4800" b="1" i="1" dirty="0">
              <a:solidFill>
                <a:schemeClr val="bg1"/>
              </a:solidFill>
              <a:latin typeface="Arial" panose="020B0604020202090204" pitchFamily="34" charset="0"/>
              <a:cs typeface="Arial" panose="020B0604020202090204" pitchFamily="34" charset="0"/>
            </a:endParaRPr>
          </a:p>
          <a:p>
            <a:pPr algn="ctr"/>
            <a:endParaRPr lang="en-GB" altLang="zh-CN" sz="2400" dirty="0">
              <a:solidFill>
                <a:schemeClr val="bg1"/>
              </a:solidFill>
              <a:latin typeface="Arial" panose="020B0604020202090204" pitchFamily="34" charset="0"/>
              <a:cs typeface="Arial" panose="020B0604020202090204" pitchFamily="34" charset="0"/>
            </a:endParaRPr>
          </a:p>
          <a:p>
            <a:pPr algn="ctr"/>
            <a:r>
              <a:rPr lang="en-GB" altLang="zh-CN" sz="2400" dirty="0">
                <a:solidFill>
                  <a:schemeClr val="bg1"/>
                </a:solidFill>
                <a:latin typeface="Arial" panose="020B0604020202090204" pitchFamily="34" charset="0"/>
                <a:cs typeface="Arial" panose="020B0604020202090204" pitchFamily="34" charset="0"/>
              </a:rPr>
              <a:t>The website about local peace agreements</a:t>
            </a:r>
            <a:endParaRPr kumimoji="1" lang="zh-CN" altLang="en-US" sz="2400" dirty="0">
              <a:solidFill>
                <a:schemeClr val="bg1"/>
              </a:solidFill>
              <a:latin typeface="Arial" panose="020B0604020202090204" pitchFamily="34" charset="0"/>
              <a:cs typeface="Arial" panose="020B0604020202090204" pitchFamily="34" charset="0"/>
            </a:endParaRPr>
          </a:p>
          <a:p>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741311"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Visualization</a:t>
            </a:r>
            <a:endParaRPr kumimoji="1" lang="zh-CN" altLang="en-US" sz="2000" b="1" i="1" dirty="0">
              <a:solidFill>
                <a:schemeClr val="bg1"/>
              </a:solidFill>
              <a:latin typeface="Arial" panose="020B0604020202090204" pitchFamily="34" charset="0"/>
              <a:cs typeface="Arial" panose="020B0604020202090204" pitchFamily="34" charset="0"/>
            </a:endParaRPr>
          </a:p>
        </p:txBody>
      </p:sp>
      <p:sp>
        <p:nvSpPr>
          <p:cNvPr id="5" name="文本框 4"/>
          <p:cNvSpPr txBox="1"/>
          <p:nvPr/>
        </p:nvSpPr>
        <p:spPr>
          <a:xfrm>
            <a:off x="997063" y="1294946"/>
            <a:ext cx="2134870" cy="368300"/>
          </a:xfrm>
          <a:prstGeom prst="rect">
            <a:avLst/>
          </a:prstGeom>
          <a:noFill/>
        </p:spPr>
        <p:txBody>
          <a:bodyPr wrap="none" rtlCol="0">
            <a:spAutoFit/>
          </a:bodyPr>
          <a:lstStyle/>
          <a:p>
            <a:r>
              <a:rPr kumimoji="1" lang="en-GB" altLang="zh-CN" b="1" dirty="0">
                <a:solidFill>
                  <a:schemeClr val="bg1"/>
                </a:solidFill>
                <a:latin typeface="Arial Black" panose="020B0A04020102020204" pitchFamily="34" charset="0"/>
                <a:cs typeface="Arial Black" panose="020B0A04020102020204" pitchFamily="34" charset="0"/>
              </a:rPr>
              <a:t>Design concept</a:t>
            </a:r>
            <a:endParaRPr kumimoji="1" lang="zh-CN" altLang="en-US" b="1" dirty="0">
              <a:solidFill>
                <a:schemeClr val="bg1"/>
              </a:solidFill>
              <a:highlight>
                <a:srgbClr val="FFFF00"/>
              </a:highlight>
              <a:latin typeface="Arial Black" panose="020B0A04020102020204" pitchFamily="34" charset="0"/>
              <a:cs typeface="Arial Black" panose="020B0A04020102020204" pitchFamily="34" charset="0"/>
            </a:endParaRPr>
          </a:p>
        </p:txBody>
      </p:sp>
      <p:sp>
        <p:nvSpPr>
          <p:cNvPr id="2" name="矩形 1"/>
          <p:cNvSpPr/>
          <p:nvPr/>
        </p:nvSpPr>
        <p:spPr>
          <a:xfrm>
            <a:off x="997063" y="1986672"/>
            <a:ext cx="6096000" cy="1814830"/>
          </a:xfrm>
          <a:prstGeom prst="rect">
            <a:avLst/>
          </a:prstGeom>
        </p:spPr>
        <p:txBody>
          <a:bodyPr>
            <a:spAutoFit/>
          </a:bodyPr>
          <a:lstStyle/>
          <a:p>
            <a:r>
              <a:rPr lang="en-US" altLang="zh-CN" sz="1400" b="1" dirty="0">
                <a:solidFill>
                  <a:schemeClr val="bg1"/>
                </a:solidFill>
                <a:latin typeface="Arial Bold" panose="020B0604020202090204" charset="0"/>
                <a:cs typeface="Arial Bold" panose="020B0604020202090204" charset="0"/>
              </a:rPr>
              <a:t>Website</a:t>
            </a:r>
            <a:endParaRPr lang="en-US" altLang="zh-CN" sz="1400" b="1" dirty="0">
              <a:solidFill>
                <a:schemeClr val="bg1"/>
              </a:solidFill>
              <a:latin typeface="Arial Bold" panose="020B0604020202090204" charset="0"/>
              <a:cs typeface="Arial Bold" panose="020B0604020202090204" charset="0"/>
            </a:endParaRPr>
          </a:p>
          <a:p>
            <a:endParaRPr lang="en-US" altLang="zh-CN" sz="1400" b="1" dirty="0">
              <a:solidFill>
                <a:schemeClr val="bg1"/>
              </a:solidFill>
              <a:latin typeface="Arial Bold" panose="020B0604020202090204" charset="0"/>
              <a:cs typeface="Arial Bold" panose="020B0604020202090204" charset="0"/>
            </a:endParaRPr>
          </a:p>
          <a:p>
            <a:endParaRPr lang="en-US" altLang="zh-CN" sz="1400" b="1" dirty="0">
              <a:solidFill>
                <a:schemeClr val="bg1"/>
              </a:solidFill>
              <a:latin typeface="Arial Bold" panose="020B0604020202090204" charset="0"/>
              <a:cs typeface="Arial Bold" panose="020B0604020202090204" charset="0"/>
            </a:endParaRPr>
          </a:p>
          <a:p>
            <a:r>
              <a:rPr lang="en-US" sz="1400" b="1" dirty="0">
                <a:solidFill>
                  <a:schemeClr val="bg1"/>
                </a:solidFill>
                <a:latin typeface="Arial Bold" panose="020B0604020202090204" charset="0"/>
                <a:cs typeface="Arial Bold" panose="020B0604020202090204" charset="0"/>
              </a:rPr>
              <a:t>M</a:t>
            </a:r>
            <a:r>
              <a:rPr lang="en-US" altLang="zh-CN" sz="1400" b="1" dirty="0">
                <a:solidFill>
                  <a:schemeClr val="bg1"/>
                </a:solidFill>
                <a:latin typeface="Arial Bold" panose="020B0604020202090204" charset="0"/>
                <a:cs typeface="Arial Bold" panose="020B0604020202090204" charset="0"/>
              </a:rPr>
              <a:t>ap</a:t>
            </a:r>
            <a:endParaRPr lang="en-US" altLang="zh-CN" sz="1400" b="1" dirty="0">
              <a:solidFill>
                <a:schemeClr val="bg1"/>
              </a:solidFill>
              <a:latin typeface="Arial Bold" panose="020B0604020202090204" charset="0"/>
              <a:cs typeface="Arial Bold" panose="020B0604020202090204" charset="0"/>
            </a:endParaRPr>
          </a:p>
          <a:p>
            <a:endParaRPr lang="en-US" sz="1400" b="1" dirty="0">
              <a:solidFill>
                <a:schemeClr val="bg1"/>
              </a:solidFill>
              <a:latin typeface="Arial Bold" panose="020B0604020202090204" charset="0"/>
              <a:cs typeface="Arial Bold" panose="020B0604020202090204" charset="0"/>
            </a:endParaRPr>
          </a:p>
          <a:p>
            <a:endParaRPr lang="en-US" sz="1400" b="1" dirty="0">
              <a:solidFill>
                <a:schemeClr val="bg1"/>
              </a:solidFill>
              <a:latin typeface="Arial Bold" panose="020B0604020202090204" charset="0"/>
              <a:cs typeface="Arial Bold" panose="020B0604020202090204" charset="0"/>
            </a:endParaRPr>
          </a:p>
          <a:p>
            <a:r>
              <a:rPr lang="en-US" sz="1400" b="1" dirty="0">
                <a:solidFill>
                  <a:schemeClr val="bg1"/>
                </a:solidFill>
                <a:latin typeface="Arial Bold" panose="020B0604020202090204" charset="0"/>
                <a:cs typeface="Arial Bold" panose="020B0604020202090204" charset="0"/>
              </a:rPr>
              <a:t>C</a:t>
            </a:r>
            <a:r>
              <a:rPr lang="en-US" altLang="zh-CN" sz="1400" b="1" dirty="0">
                <a:solidFill>
                  <a:schemeClr val="bg1"/>
                </a:solidFill>
                <a:latin typeface="Arial Bold" panose="020B0604020202090204" charset="0"/>
                <a:cs typeface="Arial Bold" panose="020B0604020202090204" charset="0"/>
              </a:rPr>
              <a:t>olor</a:t>
            </a:r>
            <a:endParaRPr lang="en-US" altLang="zh-CN" sz="1400" dirty="0">
              <a:solidFill>
                <a:schemeClr val="bg1"/>
              </a:solidFill>
              <a:latin typeface="Arial" panose="020B0604020202090204" pitchFamily="34" charset="0"/>
              <a:cs typeface="Arial" panose="020B0604020202090204" pitchFamily="34" charset="0"/>
            </a:endParaRPr>
          </a:p>
          <a:p>
            <a:endParaRPr lang="en-US" altLang="zh-CN" sz="1400"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pic>
        <p:nvPicPr>
          <p:cNvPr id="6" name="图片 5"/>
          <p:cNvPicPr>
            <a:picLocks noChangeAspect="1"/>
          </p:cNvPicPr>
          <p:nvPr/>
        </p:nvPicPr>
        <p:blipFill>
          <a:blip r:embed="rId2"/>
          <a:stretch>
            <a:fillRect/>
          </a:stretch>
        </p:blipFill>
        <p:spPr>
          <a:xfrm>
            <a:off x="2895806" y="3218590"/>
            <a:ext cx="419100" cy="419100"/>
          </a:xfrm>
          <a:prstGeom prst="rect">
            <a:avLst/>
          </a:prstGeom>
        </p:spPr>
      </p:pic>
      <p:pic>
        <p:nvPicPr>
          <p:cNvPr id="10" name="图片 9" descr="图标&#10;&#10;描述已自动生成"/>
          <p:cNvPicPr>
            <a:picLocks noChangeAspect="1"/>
          </p:cNvPicPr>
          <p:nvPr/>
        </p:nvPicPr>
        <p:blipFill>
          <a:blip r:embed="rId3"/>
          <a:stretch>
            <a:fillRect/>
          </a:stretch>
        </p:blipFill>
        <p:spPr>
          <a:xfrm>
            <a:off x="2895366" y="2623595"/>
            <a:ext cx="419100" cy="418465"/>
          </a:xfrm>
          <a:prstGeom prst="rect">
            <a:avLst/>
          </a:prstGeom>
        </p:spPr>
      </p:pic>
      <p:pic>
        <p:nvPicPr>
          <p:cNvPr id="12" name="图片 11" descr="图标&#10;&#10;描述已自动生成"/>
          <p:cNvPicPr>
            <a:picLocks noChangeAspect="1"/>
          </p:cNvPicPr>
          <p:nvPr/>
        </p:nvPicPr>
        <p:blipFill>
          <a:blip r:embed="rId4"/>
          <a:stretch>
            <a:fillRect/>
          </a:stretch>
        </p:blipFill>
        <p:spPr>
          <a:xfrm>
            <a:off x="2895792" y="2027965"/>
            <a:ext cx="419100" cy="419100"/>
          </a:xfrm>
          <a:prstGeom prst="rect">
            <a:avLst/>
          </a:prstGeom>
        </p:spPr>
      </p:pic>
      <p:sp>
        <p:nvSpPr>
          <p:cNvPr id="3" name="文本框 2"/>
          <p:cNvSpPr txBox="1"/>
          <p:nvPr/>
        </p:nvSpPr>
        <p:spPr>
          <a:xfrm>
            <a:off x="3689350" y="1986915"/>
            <a:ext cx="4813300" cy="460375"/>
          </a:xfrm>
          <a:prstGeom prst="rect">
            <a:avLst/>
          </a:prstGeom>
          <a:noFill/>
        </p:spPr>
        <p:txBody>
          <a:bodyPr wrap="square" rtlCol="0">
            <a:spAutoFit/>
          </a:bodyPr>
          <a:p>
            <a:r>
              <a:rPr lang="en-US" altLang="zh-CN" sz="1200">
                <a:solidFill>
                  <a:schemeClr val="bg1"/>
                </a:solidFill>
                <a:latin typeface="Arial Regular" panose="020B0604020202090204" charset="0"/>
                <a:cs typeface="Arial Regular" panose="020B0604020202090204" charset="0"/>
              </a:rPr>
              <a:t>Accessible for everyone          </a:t>
            </a:r>
            <a:endParaRPr lang="en-US" altLang="zh-CN" sz="1200">
              <a:solidFill>
                <a:schemeClr val="bg1"/>
              </a:solidFill>
              <a:latin typeface="Arial Regular" panose="020B0604020202090204" charset="0"/>
              <a:cs typeface="Arial Regular" panose="020B0604020202090204" charset="0"/>
            </a:endParaRPr>
          </a:p>
          <a:p>
            <a:r>
              <a:rPr lang="en-US" altLang="zh-CN" sz="1200">
                <a:solidFill>
                  <a:schemeClr val="bg1"/>
                </a:solidFill>
                <a:latin typeface="Arial Regular" panose="020B0604020202090204" charset="0"/>
                <a:cs typeface="Arial Regular" panose="020B0604020202090204" charset="0"/>
              </a:rPr>
              <a:t>Interactions are easy to learn</a:t>
            </a:r>
            <a:endParaRPr lang="en-US" altLang="zh-CN" sz="1200">
              <a:solidFill>
                <a:schemeClr val="bg1"/>
              </a:solidFill>
              <a:latin typeface="Arial Regular" panose="020B0604020202090204" charset="0"/>
              <a:cs typeface="Arial Regular" panose="020B0604020202090204" charset="0"/>
            </a:endParaRPr>
          </a:p>
        </p:txBody>
      </p:sp>
      <p:sp>
        <p:nvSpPr>
          <p:cNvPr id="7" name="文本框 6"/>
          <p:cNvSpPr txBox="1"/>
          <p:nvPr/>
        </p:nvSpPr>
        <p:spPr>
          <a:xfrm>
            <a:off x="3689350" y="2639695"/>
            <a:ext cx="2762885" cy="275590"/>
          </a:xfrm>
          <a:prstGeom prst="rect">
            <a:avLst/>
          </a:prstGeom>
          <a:noFill/>
        </p:spPr>
        <p:txBody>
          <a:bodyPr wrap="square" rtlCol="0">
            <a:spAutoFit/>
          </a:bodyPr>
          <a:p>
            <a:r>
              <a:rPr lang="en-US" altLang="zh-CN" sz="1200">
                <a:solidFill>
                  <a:schemeClr val="bg1"/>
                </a:solidFill>
                <a:latin typeface="Arial Regular" panose="020B0604020202090204" charset="0"/>
                <a:cs typeface="Arial Regular" panose="020B0604020202090204" charset="0"/>
              </a:rPr>
              <a:t>Make it obvious for audience</a:t>
            </a:r>
            <a:endParaRPr lang="en-US" altLang="zh-CN" sz="1200">
              <a:solidFill>
                <a:schemeClr val="bg1"/>
              </a:solidFill>
              <a:latin typeface="Arial Regular" panose="020B0604020202090204" charset="0"/>
              <a:cs typeface="Arial Regular" panose="020B0604020202090204" charset="0"/>
            </a:endParaRPr>
          </a:p>
        </p:txBody>
      </p:sp>
      <p:pic>
        <p:nvPicPr>
          <p:cNvPr id="11" name="图片 10"/>
          <p:cNvPicPr>
            <a:picLocks noChangeAspect="1"/>
          </p:cNvPicPr>
          <p:nvPr/>
        </p:nvPicPr>
        <p:blipFill>
          <a:blip r:embed="rId5"/>
          <a:stretch>
            <a:fillRect/>
          </a:stretch>
        </p:blipFill>
        <p:spPr>
          <a:xfrm>
            <a:off x="1047115" y="4019550"/>
            <a:ext cx="2477135" cy="2261235"/>
          </a:xfrm>
          <a:prstGeom prst="rect">
            <a:avLst/>
          </a:prstGeom>
        </p:spPr>
      </p:pic>
      <p:pic>
        <p:nvPicPr>
          <p:cNvPr id="13" name="图片 12"/>
          <p:cNvPicPr>
            <a:picLocks noChangeAspect="1"/>
          </p:cNvPicPr>
          <p:nvPr/>
        </p:nvPicPr>
        <p:blipFill>
          <a:blip r:embed="rId6"/>
          <a:stretch>
            <a:fillRect/>
          </a:stretch>
        </p:blipFill>
        <p:spPr>
          <a:xfrm>
            <a:off x="3689350" y="4019550"/>
            <a:ext cx="2515870" cy="2260600"/>
          </a:xfrm>
          <a:prstGeom prst="rect">
            <a:avLst/>
          </a:prstGeom>
        </p:spPr>
      </p:pic>
      <p:sp>
        <p:nvSpPr>
          <p:cNvPr id="15" name="文本框 14"/>
          <p:cNvSpPr txBox="1"/>
          <p:nvPr/>
        </p:nvSpPr>
        <p:spPr>
          <a:xfrm>
            <a:off x="3689350" y="3291205"/>
            <a:ext cx="2762885" cy="275590"/>
          </a:xfrm>
          <a:prstGeom prst="rect">
            <a:avLst/>
          </a:prstGeom>
          <a:noFill/>
        </p:spPr>
        <p:txBody>
          <a:bodyPr wrap="square" rtlCol="0">
            <a:spAutoFit/>
          </a:bodyPr>
          <a:p>
            <a:r>
              <a:rPr lang="en-US" altLang="zh-CN" sz="1200">
                <a:solidFill>
                  <a:schemeClr val="bg1"/>
                </a:solidFill>
                <a:latin typeface="Arial Regular" panose="020B0604020202090204" charset="0"/>
                <a:cs typeface="Arial Regular" panose="020B0604020202090204" charset="0"/>
              </a:rPr>
              <a:t>Select from several color palettes</a:t>
            </a:r>
            <a:endParaRPr lang="en-US" altLang="zh-CN" sz="1200">
              <a:solidFill>
                <a:schemeClr val="bg1"/>
              </a:solidFill>
              <a:latin typeface="Arial Regular" panose="020B0604020202090204" charset="0"/>
              <a:cs typeface="Arial Regular" panose="020B0604020202090204" charset="0"/>
            </a:endParaRPr>
          </a:p>
        </p:txBody>
      </p:sp>
      <p:pic>
        <p:nvPicPr>
          <p:cNvPr id="21" name="图片 20" descr="资源 1@4x-8"/>
          <p:cNvPicPr>
            <a:picLocks noChangeAspect="1"/>
          </p:cNvPicPr>
          <p:nvPr/>
        </p:nvPicPr>
        <p:blipFill>
          <a:blip r:embed="rId7"/>
          <a:stretch>
            <a:fillRect/>
          </a:stretch>
        </p:blipFill>
        <p:spPr>
          <a:xfrm>
            <a:off x="2106930" y="3237230"/>
            <a:ext cx="387985" cy="383540"/>
          </a:xfrm>
          <a:prstGeom prst="rect">
            <a:avLst/>
          </a:prstGeom>
        </p:spPr>
      </p:pic>
      <p:pic>
        <p:nvPicPr>
          <p:cNvPr id="22" name="图片 21" descr="资源 2@4x-8"/>
          <p:cNvPicPr>
            <a:picLocks noChangeAspect="1"/>
          </p:cNvPicPr>
          <p:nvPr/>
        </p:nvPicPr>
        <p:blipFill>
          <a:blip r:embed="rId8"/>
          <a:stretch>
            <a:fillRect/>
          </a:stretch>
        </p:blipFill>
        <p:spPr>
          <a:xfrm>
            <a:off x="2106930" y="2639695"/>
            <a:ext cx="444500" cy="413385"/>
          </a:xfrm>
          <a:prstGeom prst="rect">
            <a:avLst/>
          </a:prstGeom>
        </p:spPr>
      </p:pic>
      <p:pic>
        <p:nvPicPr>
          <p:cNvPr id="23" name="图片 22" descr="资源 3@4x-8"/>
          <p:cNvPicPr>
            <a:picLocks noChangeAspect="1"/>
          </p:cNvPicPr>
          <p:nvPr/>
        </p:nvPicPr>
        <p:blipFill>
          <a:blip r:embed="rId9"/>
          <a:stretch>
            <a:fillRect/>
          </a:stretch>
        </p:blipFill>
        <p:spPr>
          <a:xfrm>
            <a:off x="2106930" y="2019935"/>
            <a:ext cx="413385" cy="413385"/>
          </a:xfrm>
          <a:prstGeom prst="rect">
            <a:avLst/>
          </a:prstGeom>
        </p:spPr>
      </p:pic>
      <p:pic>
        <p:nvPicPr>
          <p:cNvPr id="24" name="图片 23" descr="image (1)"/>
          <p:cNvPicPr>
            <a:picLocks noChangeAspect="1"/>
          </p:cNvPicPr>
          <p:nvPr/>
        </p:nvPicPr>
        <p:blipFill>
          <a:blip r:embed="rId10"/>
          <a:stretch>
            <a:fillRect/>
          </a:stretch>
        </p:blipFill>
        <p:spPr>
          <a:xfrm>
            <a:off x="6452235" y="1433195"/>
            <a:ext cx="5238115" cy="4847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kumimoji="1" lang="zh-CN" altLang="en-US" dirty="0"/>
          </a:p>
        </p:txBody>
      </p:sp>
      <p:pic>
        <p:nvPicPr>
          <p:cNvPr id="3" name="图片 2" descr="image (2)"/>
          <p:cNvPicPr>
            <a:picLocks noChangeAspect="1"/>
          </p:cNvPicPr>
          <p:nvPr/>
        </p:nvPicPr>
        <p:blipFill>
          <a:blip r:embed="rId1"/>
          <a:stretch>
            <a:fillRect/>
          </a:stretch>
        </p:blipFill>
        <p:spPr>
          <a:xfrm>
            <a:off x="6579870" y="3700780"/>
            <a:ext cx="5612130" cy="3157220"/>
          </a:xfrm>
          <a:prstGeom prst="rect">
            <a:avLst/>
          </a:prstGeom>
        </p:spPr>
      </p:pic>
      <p:pic>
        <p:nvPicPr>
          <p:cNvPr id="6" name="图片 5" descr="image (3)"/>
          <p:cNvPicPr>
            <a:picLocks noChangeAspect="1"/>
          </p:cNvPicPr>
          <p:nvPr/>
        </p:nvPicPr>
        <p:blipFill>
          <a:blip r:embed="rId2"/>
          <a:stretch>
            <a:fillRect/>
          </a:stretch>
        </p:blipFill>
        <p:spPr>
          <a:xfrm>
            <a:off x="6616700" y="850900"/>
            <a:ext cx="5575300" cy="3136265"/>
          </a:xfrm>
          <a:prstGeom prst="rect">
            <a:avLst/>
          </a:prstGeom>
        </p:spPr>
      </p:pic>
      <p:pic>
        <p:nvPicPr>
          <p:cNvPr id="7" name="图片 6" descr="image (4)"/>
          <p:cNvPicPr>
            <a:picLocks noChangeAspect="1"/>
          </p:cNvPicPr>
          <p:nvPr/>
        </p:nvPicPr>
        <p:blipFill>
          <a:blip r:embed="rId3"/>
          <a:stretch>
            <a:fillRect/>
          </a:stretch>
        </p:blipFill>
        <p:spPr>
          <a:xfrm>
            <a:off x="0" y="850900"/>
            <a:ext cx="6616700" cy="6007100"/>
          </a:xfrm>
          <a:prstGeom prst="rect">
            <a:avLst/>
          </a:prstGeom>
        </p:spPr>
      </p:pic>
      <p:sp>
        <p:nvSpPr>
          <p:cNvPr id="4" name="文本框 3"/>
          <p:cNvSpPr txBox="1"/>
          <p:nvPr/>
        </p:nvSpPr>
        <p:spPr>
          <a:xfrm>
            <a:off x="741158" y="188922"/>
            <a:ext cx="1741311"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Visualization</a:t>
            </a:r>
            <a:endParaRPr kumimoji="1" lang="zh-CN" altLang="en-US" sz="2000" b="1" i="1"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4"/>
          <a:stretch>
            <a:fillRect/>
          </a:stretch>
        </p:blipFill>
        <p:spPr>
          <a:xfrm>
            <a:off x="259563" y="148179"/>
            <a:ext cx="481595" cy="481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162691"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Website</a:t>
            </a:r>
            <a:endParaRPr kumimoji="1" lang="zh-CN" altLang="en-US" sz="2000" b="1" i="1"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人, 室内, 桌子, 男人&#10;&#10;描述已自动生成"/>
          <p:cNvPicPr>
            <a:picLocks noChangeAspect="1"/>
          </p:cNvPicPr>
          <p:nvPr/>
        </p:nvPicPr>
        <p:blipFill>
          <a:blip r:embed="rId1"/>
          <a:stretch>
            <a:fillRect/>
          </a:stretch>
        </p:blipFill>
        <p:spPr>
          <a:xfrm>
            <a:off x="959330" y="0"/>
            <a:ext cx="10273339" cy="6858000"/>
          </a:xfrm>
          <a:prstGeom prst="rect">
            <a:avLst/>
          </a:prstGeom>
        </p:spPr>
      </p:pic>
      <p:sp>
        <p:nvSpPr>
          <p:cNvPr id="11" name="矩形 10"/>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 name="文本框 3"/>
          <p:cNvSpPr txBox="1"/>
          <p:nvPr/>
        </p:nvSpPr>
        <p:spPr>
          <a:xfrm>
            <a:off x="997063" y="529917"/>
            <a:ext cx="1683474"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Background</a:t>
            </a:r>
            <a:endParaRPr kumimoji="1" lang="zh-CN" altLang="en-US" sz="2000" b="1" i="1" dirty="0">
              <a:solidFill>
                <a:schemeClr val="bg1"/>
              </a:solidFill>
              <a:latin typeface="Arial" panose="020B0604020202090204" pitchFamily="34" charset="0"/>
              <a:cs typeface="Arial" panose="020B0604020202090204" pitchFamily="34" charset="0"/>
            </a:endParaRPr>
          </a:p>
        </p:txBody>
      </p:sp>
      <p:sp>
        <p:nvSpPr>
          <p:cNvPr id="5" name="文本框 4"/>
          <p:cNvSpPr txBox="1"/>
          <p:nvPr/>
        </p:nvSpPr>
        <p:spPr>
          <a:xfrm>
            <a:off x="997063" y="1393777"/>
            <a:ext cx="3780790" cy="368300"/>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Introduction on local peace agreement</a:t>
            </a:r>
            <a:endParaRPr kumimoji="1" lang="en-US" altLang="zh-CN" b="1" dirty="0">
              <a:solidFill>
                <a:schemeClr val="bg1"/>
              </a:solidFill>
              <a:latin typeface="Arial Black" panose="020B0A04020102020204" pitchFamily="34" charset="0"/>
              <a:cs typeface="Arial Black" panose="020B0A04020102020204" pitchFamily="34" charset="0"/>
            </a:endParaRPr>
          </a:p>
        </p:txBody>
      </p:sp>
      <p:pic>
        <p:nvPicPr>
          <p:cNvPr id="13" name="图片 12" descr="图片包含 游戏机, 画&#10;&#10;描述已自动生成"/>
          <p:cNvPicPr>
            <a:picLocks noChangeAspect="1"/>
          </p:cNvPicPr>
          <p:nvPr/>
        </p:nvPicPr>
        <p:blipFill>
          <a:blip r:embed="rId2"/>
          <a:stretch>
            <a:fillRect/>
          </a:stretch>
        </p:blipFill>
        <p:spPr>
          <a:xfrm>
            <a:off x="515468" y="489174"/>
            <a:ext cx="481595" cy="481595"/>
          </a:xfrm>
          <a:prstGeom prst="rect">
            <a:avLst/>
          </a:prstGeom>
        </p:spPr>
      </p:pic>
      <p:pic>
        <p:nvPicPr>
          <p:cNvPr id="19" name="图片 18" descr="图片包含 人, 室内, 桌子, 男人&#10;&#10;描述已自动生成"/>
          <p:cNvPicPr>
            <a:picLocks noChangeAspect="1"/>
          </p:cNvPicPr>
          <p:nvPr/>
        </p:nvPicPr>
        <p:blipFill>
          <a:blip r:embed="rId1"/>
          <a:stretch>
            <a:fillRect/>
          </a:stretch>
        </p:blipFill>
        <p:spPr>
          <a:xfrm>
            <a:off x="5634976" y="2211618"/>
            <a:ext cx="5597326" cy="3736513"/>
          </a:xfrm>
          <a:prstGeom prst="rect">
            <a:avLst/>
          </a:prstGeom>
        </p:spPr>
      </p:pic>
      <p:sp>
        <p:nvSpPr>
          <p:cNvPr id="9" name="文本框 8"/>
          <p:cNvSpPr txBox="1"/>
          <p:nvPr/>
        </p:nvSpPr>
        <p:spPr>
          <a:xfrm>
            <a:off x="997063" y="3014281"/>
            <a:ext cx="1656080" cy="368300"/>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Our dataset</a:t>
            </a:r>
            <a:endParaRPr kumimoji="1" lang="en-US" altLang="zh-CN" b="1" dirty="0">
              <a:solidFill>
                <a:schemeClr val="bg1"/>
              </a:solidFill>
              <a:latin typeface="Arial Black" panose="020B0A04020102020204" pitchFamily="34" charset="0"/>
              <a:cs typeface="Arial Black" panose="020B0A04020102020204" pitchFamily="34" charset="0"/>
            </a:endParaRPr>
          </a:p>
        </p:txBody>
      </p:sp>
      <p:sp>
        <p:nvSpPr>
          <p:cNvPr id="2" name="文本框 1"/>
          <p:cNvSpPr txBox="1"/>
          <p:nvPr/>
        </p:nvSpPr>
        <p:spPr>
          <a:xfrm>
            <a:off x="996950" y="3382645"/>
            <a:ext cx="4396740" cy="2676525"/>
          </a:xfrm>
          <a:prstGeom prst="rect">
            <a:avLst/>
          </a:prstGeom>
          <a:noFill/>
        </p:spPr>
        <p:txBody>
          <a:bodyPr wrap="square" rtlCol="0">
            <a:spAutoFit/>
          </a:bodyPr>
          <a:p>
            <a:pPr algn="just"/>
            <a:r>
              <a:rPr lang="zh-CN" altLang="en-US" sz="1400">
                <a:solidFill>
                  <a:schemeClr val="bg1"/>
                </a:solidFill>
                <a:latin typeface="Arial Regular" panose="020B0604020202090204" charset="0"/>
                <a:cs typeface="Arial Regular" panose="020B0604020202090204" charset="0"/>
              </a:rPr>
              <a:t>This database lists all agreements included on the main PA-X database that deal in some way with local issues, in cases of local negotiation practices that are on the margins of wider conflict, or in cases of local/communal violent conflict. The detailed database covers 25 countries in the Asia-Pacific region, Middle East and North Africa, Europe and Eurasia, Africa（excl MENA） and Cross-regional five regions, with a total of about 286 agreements between 1990 and 2020.The data</a:t>
            </a:r>
            <a:r>
              <a:rPr lang="en-US" altLang="zh-CN" sz="1400">
                <a:solidFill>
                  <a:schemeClr val="bg1"/>
                </a:solidFill>
                <a:latin typeface="Arial Regular" panose="020B0604020202090204" charset="0"/>
                <a:cs typeface="Arial Regular" panose="020B0604020202090204" charset="0"/>
              </a:rPr>
              <a:t>set are settled into </a:t>
            </a:r>
            <a:r>
              <a:rPr lang="zh-CN" altLang="en-US" sz="1400">
                <a:solidFill>
                  <a:schemeClr val="bg1"/>
                </a:solidFill>
                <a:latin typeface="Arial Regular" panose="020B0604020202090204" charset="0"/>
                <a:cs typeface="Arial Regular" panose="020B0604020202090204" charset="0"/>
              </a:rPr>
              <a:t>three parts, basic information, local agreement properties, and local agreement issues.</a:t>
            </a:r>
            <a:endParaRPr lang="zh-CN" altLang="en-US" sz="1400">
              <a:solidFill>
                <a:schemeClr val="bg1"/>
              </a:solidFill>
              <a:latin typeface="Arial Regular" panose="020B0604020202090204" charset="0"/>
              <a:cs typeface="Arial Regular" panose="020B0604020202090204" charset="0"/>
            </a:endParaRPr>
          </a:p>
        </p:txBody>
      </p:sp>
      <p:sp>
        <p:nvSpPr>
          <p:cNvPr id="3" name="文本框 2"/>
          <p:cNvSpPr txBox="1"/>
          <p:nvPr/>
        </p:nvSpPr>
        <p:spPr>
          <a:xfrm>
            <a:off x="996950" y="1762125"/>
            <a:ext cx="4396740" cy="953135"/>
          </a:xfrm>
          <a:prstGeom prst="rect">
            <a:avLst/>
          </a:prstGeom>
          <a:noFill/>
        </p:spPr>
        <p:txBody>
          <a:bodyPr wrap="square" rtlCol="0">
            <a:spAutoFit/>
          </a:bodyPr>
          <a:p>
            <a:pPr algn="just"/>
            <a:r>
              <a:rPr lang="zh-CN" altLang="en-US" sz="1400">
                <a:solidFill>
                  <a:schemeClr val="bg1"/>
                </a:solidFill>
                <a:latin typeface="Arial Regular" panose="020B0604020202090204" charset="0"/>
                <a:cs typeface="Arial Regular" panose="020B0604020202090204" charset="0"/>
              </a:rPr>
              <a:t>A publicly available written agreement between locally-based actors which addresses local conflict-generating grievances within a part of the wider conflict-affected area</a:t>
            </a:r>
            <a:endParaRPr lang="zh-CN" altLang="en-US" sz="1400">
              <a:solidFill>
                <a:schemeClr val="bg1"/>
              </a:solidFill>
              <a:latin typeface="Arial Regular" panose="020B0604020202090204" charset="0"/>
              <a:cs typeface="Arial Regular" panose="020B060402020209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175"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680268"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Introduction</a:t>
            </a:r>
            <a:endParaRPr kumimoji="1" lang="zh-CN" altLang="en-US" sz="2000" b="1" i="1" dirty="0">
              <a:solidFill>
                <a:schemeClr val="bg1"/>
              </a:solidFill>
              <a:latin typeface="Arial" panose="020B0604020202090204" pitchFamily="34" charset="0"/>
              <a:cs typeface="Arial" panose="020B0604020202090204" pitchFamily="34" charset="0"/>
            </a:endParaRPr>
          </a:p>
        </p:txBody>
      </p:sp>
      <p:sp>
        <p:nvSpPr>
          <p:cNvPr id="3" name="文本框 2"/>
          <p:cNvSpPr txBox="1"/>
          <p:nvPr/>
        </p:nvSpPr>
        <p:spPr>
          <a:xfrm>
            <a:off x="960790" y="3161383"/>
            <a:ext cx="184731" cy="369332"/>
          </a:xfrm>
          <a:prstGeom prst="rect">
            <a:avLst/>
          </a:prstGeom>
          <a:noFill/>
        </p:spPr>
        <p:txBody>
          <a:bodyPr wrap="none" rtlCol="0">
            <a:spAutoFit/>
          </a:bodyPr>
          <a:lstStyle/>
          <a:p>
            <a:endParaRPr kumimoji="1" lang="zh-CN" altLang="en-US" dirty="0">
              <a:highlight>
                <a:srgbClr val="FFFF00"/>
              </a:highlight>
            </a:endParaRPr>
          </a:p>
        </p:txBody>
      </p:sp>
      <p:sp>
        <p:nvSpPr>
          <p:cNvPr id="5" name="文本框 4"/>
          <p:cNvSpPr txBox="1"/>
          <p:nvPr/>
        </p:nvSpPr>
        <p:spPr>
          <a:xfrm>
            <a:off x="1456168" y="1669481"/>
            <a:ext cx="761747" cy="646331"/>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Goal</a:t>
            </a:r>
            <a:endParaRPr kumimoji="1" lang="en-US" altLang="zh-CN" b="1" dirty="0">
              <a:solidFill>
                <a:schemeClr val="bg1"/>
              </a:solidFill>
              <a:latin typeface="Arial Black" panose="020B0A04020102020204" pitchFamily="34" charset="0"/>
              <a:cs typeface="Arial Black" panose="020B0A04020102020204" pitchFamily="34" charset="0"/>
            </a:endParaRPr>
          </a:p>
          <a:p>
            <a:endParaRPr kumimoji="1" lang="zh-CN" altLang="en-US" dirty="0">
              <a:solidFill>
                <a:schemeClr val="bg1"/>
              </a:solidFill>
              <a:highlight>
                <a:srgbClr val="FFFF00"/>
              </a:highlight>
            </a:endParaRPr>
          </a:p>
        </p:txBody>
      </p:sp>
      <p:sp>
        <p:nvSpPr>
          <p:cNvPr id="6" name="文本框 5"/>
          <p:cNvSpPr txBox="1"/>
          <p:nvPr/>
        </p:nvSpPr>
        <p:spPr>
          <a:xfrm>
            <a:off x="1456168" y="4915707"/>
            <a:ext cx="1033780" cy="368300"/>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Output</a:t>
            </a:r>
            <a:endParaRPr kumimoji="1" lang="en-US" altLang="zh-CN" b="1" dirty="0">
              <a:solidFill>
                <a:schemeClr val="bg1"/>
              </a:solidFill>
              <a:latin typeface="Arial Black" panose="020B0A04020102020204" pitchFamily="34" charset="0"/>
              <a:cs typeface="Arial Black" panose="020B0A04020102020204" pitchFamily="34" charset="0"/>
            </a:endParaRPr>
          </a:p>
        </p:txBody>
      </p:sp>
      <p:sp>
        <p:nvSpPr>
          <p:cNvPr id="2" name="矩形 1"/>
          <p:cNvSpPr/>
          <p:nvPr/>
        </p:nvSpPr>
        <p:spPr>
          <a:xfrm>
            <a:off x="996950" y="2154555"/>
            <a:ext cx="4758055" cy="953135"/>
          </a:xfrm>
          <a:prstGeom prst="rect">
            <a:avLst/>
          </a:prstGeom>
        </p:spPr>
        <p:txBody>
          <a:bodyPr wrap="square">
            <a:spAutoFit/>
          </a:bodyPr>
          <a:lstStyle/>
          <a:p>
            <a:pPr algn="just"/>
            <a:r>
              <a:rPr lang="en-GB" altLang="zh-CN" sz="1400" b="0" i="0" dirty="0">
                <a:solidFill>
                  <a:srgbClr val="FFFFFF"/>
                </a:solidFill>
                <a:effectLst/>
                <a:latin typeface="Arial" panose="020B0604020202090204" pitchFamily="34" charset="0"/>
                <a:cs typeface="Arial" panose="020B0604020202090204" pitchFamily="34" charset="0"/>
              </a:rPr>
              <a:t>The signing of the local peace agreement will promote peace between the regions</a:t>
            </a:r>
            <a:r>
              <a:rPr lang="en-US" altLang="zh-CN" sz="1400" dirty="0">
                <a:solidFill>
                  <a:srgbClr val="FFFFFF"/>
                </a:solidFill>
                <a:latin typeface="Arial" panose="020B0604020202090204" pitchFamily="34" charset="0"/>
                <a:cs typeface="Arial" panose="020B0604020202090204" pitchFamily="34" charset="0"/>
              </a:rPr>
              <a:t>.</a:t>
            </a:r>
            <a:r>
              <a:rPr lang="en-GB" altLang="zh-CN" sz="1400" b="0" i="0" dirty="0">
                <a:solidFill>
                  <a:srgbClr val="FFFFFF"/>
                </a:solidFill>
                <a:effectLst/>
                <a:latin typeface="Arial" panose="020B0604020202090204" pitchFamily="34" charset="0"/>
                <a:cs typeface="Arial" panose="020B0604020202090204" pitchFamily="34" charset="0"/>
              </a:rPr>
              <a:t>We‘d like to let people know more about the role of local peace agreements playing in the peace progress.</a:t>
            </a:r>
            <a:endParaRPr lang="zh-CN" altLang="en-US" sz="1400" dirty="0">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11" name="矩形 10"/>
          <p:cNvSpPr/>
          <p:nvPr/>
        </p:nvSpPr>
        <p:spPr>
          <a:xfrm>
            <a:off x="960790" y="3867817"/>
            <a:ext cx="6096000" cy="954107"/>
          </a:xfrm>
          <a:prstGeom prst="rect">
            <a:avLst/>
          </a:prstGeom>
        </p:spPr>
        <p:txBody>
          <a:bodyPr>
            <a:spAutoFit/>
          </a:bodyPr>
          <a:lstStyle/>
          <a:p>
            <a:r>
              <a:rPr lang="en-US" altLang="zh-CN" sz="1400" dirty="0">
                <a:solidFill>
                  <a:srgbClr val="FFFFFF"/>
                </a:solidFill>
                <a:latin typeface="Arial" panose="020B0604020202090204" pitchFamily="34" charset="0"/>
                <a:cs typeface="Arial" panose="020B0604020202090204" pitchFamily="34" charset="0"/>
              </a:rPr>
              <a:t>S</a:t>
            </a:r>
            <a:r>
              <a:rPr lang="en-GB" altLang="zh-CN" sz="1400" dirty="0" err="1">
                <a:solidFill>
                  <a:srgbClr val="FFFFFF"/>
                </a:solidFill>
                <a:latin typeface="Arial" panose="020B0604020202090204" pitchFamily="34" charset="0"/>
                <a:cs typeface="Arial" panose="020B0604020202090204" pitchFamily="34" charset="0"/>
              </a:rPr>
              <a:t>ocialists</a:t>
            </a:r>
            <a:r>
              <a:rPr lang="en-GB" altLang="zh-CN" sz="1400" dirty="0">
                <a:solidFill>
                  <a:srgbClr val="FFFFFF"/>
                </a:solidFill>
                <a:latin typeface="Arial" panose="020B0604020202090204" pitchFamily="34" charset="0"/>
                <a:cs typeface="Arial" panose="020B0604020202090204" pitchFamily="34" charset="0"/>
              </a:rPr>
              <a:t>/researchers</a:t>
            </a:r>
            <a:endParaRPr lang="en-GB" altLang="zh-CN" sz="1400" dirty="0">
              <a:solidFill>
                <a:srgbClr val="FFFFFF"/>
              </a:solidFill>
              <a:latin typeface="Arial" panose="020B0604020202090204" pitchFamily="34" charset="0"/>
              <a:cs typeface="Arial" panose="020B0604020202090204" pitchFamily="34" charset="0"/>
            </a:endParaRPr>
          </a:p>
          <a:p>
            <a:r>
              <a:rPr lang="en-GB" altLang="zh-CN" sz="1400" dirty="0">
                <a:solidFill>
                  <a:srgbClr val="FFFFFF"/>
                </a:solidFill>
                <a:latin typeface="Arial" panose="020B0604020202090204" pitchFamily="34" charset="0"/>
                <a:cs typeface="Arial" panose="020B0604020202090204" pitchFamily="34" charset="0"/>
              </a:rPr>
              <a:t>Potential mediators</a:t>
            </a:r>
            <a:endParaRPr lang="en-GB" altLang="zh-CN" sz="1400" dirty="0">
              <a:solidFill>
                <a:srgbClr val="FFFFFF"/>
              </a:solidFill>
              <a:latin typeface="Arial" panose="020B0604020202090204" pitchFamily="34" charset="0"/>
              <a:cs typeface="Arial" panose="020B0604020202090204" pitchFamily="34" charset="0"/>
            </a:endParaRPr>
          </a:p>
          <a:p>
            <a:r>
              <a:rPr lang="en-GB" altLang="zh-CN" sz="1400" dirty="0">
                <a:solidFill>
                  <a:srgbClr val="FFFFFF"/>
                </a:solidFill>
                <a:latin typeface="Arial" panose="020B0604020202090204" pitchFamily="34" charset="0"/>
                <a:cs typeface="Arial" panose="020B0604020202090204" pitchFamily="34" charset="0"/>
              </a:rPr>
              <a:t>Peace-loving people</a:t>
            </a:r>
            <a:endParaRPr lang="en-GB" altLang="zh-CN" sz="1400" dirty="0">
              <a:solidFill>
                <a:srgbClr val="FFFFFF"/>
              </a:solidFill>
              <a:latin typeface="Arial" panose="020B0604020202090204" pitchFamily="34" charset="0"/>
              <a:cs typeface="Arial" panose="020B0604020202090204" pitchFamily="34" charset="0"/>
            </a:endParaRPr>
          </a:p>
          <a:p>
            <a:endParaRPr lang="zh-CN" altLang="en-US" sz="1400" dirty="0">
              <a:latin typeface="Arial" panose="020B0604020202090204" pitchFamily="34" charset="0"/>
              <a:cs typeface="Arial" panose="020B0604020202090204" pitchFamily="34" charset="0"/>
            </a:endParaRPr>
          </a:p>
        </p:txBody>
      </p:sp>
      <p:sp>
        <p:nvSpPr>
          <p:cNvPr id="13" name="矩形 12"/>
          <p:cNvSpPr/>
          <p:nvPr/>
        </p:nvSpPr>
        <p:spPr>
          <a:xfrm>
            <a:off x="960790" y="5334425"/>
            <a:ext cx="6096000" cy="521970"/>
          </a:xfrm>
          <a:prstGeom prst="rect">
            <a:avLst/>
          </a:prstGeom>
        </p:spPr>
        <p:txBody>
          <a:bodyPr>
            <a:spAutoFit/>
          </a:bodyPr>
          <a:lstStyle/>
          <a:p>
            <a:r>
              <a:rPr lang="en-US" altLang="zh-CN" sz="1400" dirty="0">
                <a:solidFill>
                  <a:srgbClr val="FFFFFF"/>
                </a:solidFill>
                <a:latin typeface="Arial" panose="020B0604020202090204" pitchFamily="34" charset="0"/>
                <a:cs typeface="Arial" panose="020B0604020202090204" pitchFamily="34" charset="0"/>
              </a:rPr>
              <a:t>An</a:t>
            </a:r>
            <a:r>
              <a:rPr lang="zh-CN" altLang="en-US" sz="1400" dirty="0">
                <a:solidFill>
                  <a:srgbClr val="FFFFFF"/>
                </a:solidFill>
                <a:latin typeface="Arial" panose="020B0604020202090204" pitchFamily="34" charset="0"/>
                <a:cs typeface="Arial" panose="020B0604020202090204" pitchFamily="34" charset="0"/>
              </a:rPr>
              <a:t> </a:t>
            </a:r>
            <a:r>
              <a:rPr lang="en-GB" altLang="zh-CN" sz="1400" dirty="0">
                <a:solidFill>
                  <a:srgbClr val="FFFFFF"/>
                </a:solidFill>
                <a:latin typeface="Arial" panose="020B0604020202090204" pitchFamily="34" charset="0"/>
                <a:cs typeface="Arial" panose="020B0604020202090204" pitchFamily="34" charset="0"/>
              </a:rPr>
              <a:t>interactive</a:t>
            </a:r>
            <a:r>
              <a:rPr lang="zh-CN" altLang="en-US" sz="1400" dirty="0">
                <a:solidFill>
                  <a:srgbClr val="FFFFFF"/>
                </a:solidFill>
                <a:latin typeface="Arial" panose="020B0604020202090204" pitchFamily="34" charset="0"/>
                <a:cs typeface="Arial" panose="020B0604020202090204" pitchFamily="34" charset="0"/>
              </a:rPr>
              <a:t> </a:t>
            </a:r>
            <a:r>
              <a:rPr lang="en-GB" altLang="zh-CN" sz="1400" dirty="0">
                <a:solidFill>
                  <a:srgbClr val="FFFFFF"/>
                </a:solidFill>
                <a:latin typeface="Arial" panose="020B0604020202090204" pitchFamily="34" charset="0"/>
                <a:cs typeface="Arial" panose="020B0604020202090204" pitchFamily="34" charset="0"/>
              </a:rPr>
              <a:t>website</a:t>
            </a:r>
            <a:r>
              <a:rPr lang="zh-CN" altLang="en-US" sz="1400" dirty="0">
                <a:solidFill>
                  <a:srgbClr val="FFFFFF"/>
                </a:solidFill>
                <a:latin typeface="Arial" panose="020B0604020202090204" pitchFamily="34" charset="0"/>
                <a:cs typeface="Arial" panose="020B0604020202090204" pitchFamily="34" charset="0"/>
              </a:rPr>
              <a:t> </a:t>
            </a:r>
            <a:r>
              <a:rPr lang="en-US" altLang="zh-CN" sz="1400" dirty="0">
                <a:solidFill>
                  <a:srgbClr val="FFFFFF"/>
                </a:solidFill>
                <a:latin typeface="Arial" panose="020B0604020202090204" pitchFamily="34" charset="0"/>
                <a:cs typeface="Arial" panose="020B0604020202090204" pitchFamily="34" charset="0"/>
              </a:rPr>
              <a:t>about</a:t>
            </a:r>
            <a:r>
              <a:rPr lang="zh-CN" altLang="en-US" sz="1400" dirty="0">
                <a:solidFill>
                  <a:srgbClr val="FFFFFF"/>
                </a:solidFill>
                <a:latin typeface="Arial" panose="020B0604020202090204" pitchFamily="34" charset="0"/>
                <a:cs typeface="Arial" panose="020B0604020202090204" pitchFamily="34" charset="0"/>
              </a:rPr>
              <a:t> </a:t>
            </a:r>
            <a:r>
              <a:rPr lang="en-US" altLang="zh-CN" sz="1400" dirty="0">
                <a:solidFill>
                  <a:srgbClr val="FFFFFF"/>
                </a:solidFill>
                <a:latin typeface="Arial" panose="020B0604020202090204" pitchFamily="34" charset="0"/>
                <a:cs typeface="Arial" panose="020B0604020202090204" pitchFamily="34" charset="0"/>
              </a:rPr>
              <a:t>local</a:t>
            </a:r>
            <a:r>
              <a:rPr lang="zh-CN" altLang="en-US" sz="1400" dirty="0">
                <a:solidFill>
                  <a:srgbClr val="FFFFFF"/>
                </a:solidFill>
                <a:latin typeface="Arial" panose="020B0604020202090204" pitchFamily="34" charset="0"/>
                <a:cs typeface="Arial" panose="020B0604020202090204" pitchFamily="34" charset="0"/>
              </a:rPr>
              <a:t> </a:t>
            </a:r>
            <a:r>
              <a:rPr lang="en-US" altLang="zh-CN" sz="1400" dirty="0">
                <a:solidFill>
                  <a:srgbClr val="FFFFFF"/>
                </a:solidFill>
                <a:latin typeface="Arial" panose="020B0604020202090204" pitchFamily="34" charset="0"/>
                <a:cs typeface="Arial" panose="020B0604020202090204" pitchFamily="34" charset="0"/>
              </a:rPr>
              <a:t>peace</a:t>
            </a:r>
            <a:r>
              <a:rPr lang="zh-CN" altLang="en-US" sz="1400" dirty="0">
                <a:solidFill>
                  <a:srgbClr val="FFFFFF"/>
                </a:solidFill>
                <a:latin typeface="Arial" panose="020B0604020202090204" pitchFamily="34" charset="0"/>
                <a:cs typeface="Arial" panose="020B0604020202090204" pitchFamily="34" charset="0"/>
              </a:rPr>
              <a:t> </a:t>
            </a:r>
            <a:r>
              <a:rPr lang="en-US" altLang="zh-CN" sz="1400" dirty="0">
                <a:solidFill>
                  <a:srgbClr val="FFFFFF"/>
                </a:solidFill>
                <a:latin typeface="Arial" panose="020B0604020202090204" pitchFamily="34" charset="0"/>
                <a:cs typeface="Arial" panose="020B0604020202090204" pitchFamily="34" charset="0"/>
              </a:rPr>
              <a:t>agreements</a:t>
            </a:r>
            <a:endParaRPr lang="en-US" altLang="zh-CN" sz="1400" dirty="0">
              <a:solidFill>
                <a:srgbClr val="FFFFFF"/>
              </a:solidFill>
              <a:latin typeface="Arial" panose="020B0604020202090204" pitchFamily="34" charset="0"/>
              <a:cs typeface="Arial" panose="020B0604020202090204" pitchFamily="34" charset="0"/>
            </a:endParaRPr>
          </a:p>
          <a:p>
            <a:r>
              <a:rPr lang="en-US" altLang="zh-CN" sz="1400" dirty="0">
                <a:solidFill>
                  <a:srgbClr val="FFFFFF"/>
                </a:solidFill>
                <a:latin typeface="Arial" panose="020B0604020202090204" pitchFamily="34" charset="0"/>
                <a:cs typeface="Arial" panose="020B0604020202090204" pitchFamily="34" charset="0"/>
              </a:rPr>
              <a:t>Report on local peace agreements</a:t>
            </a:r>
            <a:endParaRPr lang="en-US" altLang="zh-CN" sz="1400" dirty="0">
              <a:solidFill>
                <a:srgbClr val="FFFFFF"/>
              </a:solidFill>
              <a:latin typeface="Arial" panose="020B0604020202090204" pitchFamily="34" charset="0"/>
              <a:cs typeface="Arial" panose="020B0604020202090204" pitchFamily="34" charset="0"/>
            </a:endParaRPr>
          </a:p>
        </p:txBody>
      </p:sp>
      <p:sp>
        <p:nvSpPr>
          <p:cNvPr id="12" name="文本框 11"/>
          <p:cNvSpPr txBox="1"/>
          <p:nvPr/>
        </p:nvSpPr>
        <p:spPr>
          <a:xfrm>
            <a:off x="1456168" y="3292714"/>
            <a:ext cx="2889702" cy="646331"/>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The</a:t>
            </a:r>
            <a:r>
              <a:rPr kumimoji="1" lang="zh-CN" altLang="en-US" b="1" dirty="0">
                <a:solidFill>
                  <a:schemeClr val="bg1"/>
                </a:solidFill>
                <a:latin typeface="Arial Black" panose="020B0A04020102020204" pitchFamily="34" charset="0"/>
                <a:cs typeface="Arial Black" panose="020B0A04020102020204" pitchFamily="34" charset="0"/>
              </a:rPr>
              <a:t> </a:t>
            </a:r>
            <a:r>
              <a:rPr kumimoji="1" lang="en-US" altLang="zh-CN" b="1" dirty="0">
                <a:solidFill>
                  <a:schemeClr val="bg1"/>
                </a:solidFill>
                <a:latin typeface="Arial Black" panose="020B0A04020102020204" pitchFamily="34" charset="0"/>
                <a:cs typeface="Arial Black" panose="020B0A04020102020204" pitchFamily="34" charset="0"/>
              </a:rPr>
              <a:t>target</a:t>
            </a:r>
            <a:r>
              <a:rPr kumimoji="1" lang="zh-CN" altLang="en-US" b="1" dirty="0">
                <a:solidFill>
                  <a:schemeClr val="bg1"/>
                </a:solidFill>
                <a:latin typeface="Arial Black" panose="020B0A04020102020204" pitchFamily="34" charset="0"/>
                <a:cs typeface="Arial Black" panose="020B0A04020102020204" pitchFamily="34" charset="0"/>
              </a:rPr>
              <a:t> </a:t>
            </a:r>
            <a:r>
              <a:rPr kumimoji="1" lang="en-US" altLang="zh-CN" b="1" dirty="0">
                <a:solidFill>
                  <a:schemeClr val="bg1"/>
                </a:solidFill>
                <a:latin typeface="Arial Black" panose="020B0A04020102020204" pitchFamily="34" charset="0"/>
                <a:cs typeface="Arial Black" panose="020B0A04020102020204" pitchFamily="34" charset="0"/>
              </a:rPr>
              <a:t>audiences</a:t>
            </a:r>
            <a:endParaRPr kumimoji="1" lang="en-US" altLang="zh-CN" b="1" dirty="0">
              <a:solidFill>
                <a:schemeClr val="bg1"/>
              </a:solidFill>
              <a:latin typeface="Arial Black" panose="020B0A04020102020204" pitchFamily="34" charset="0"/>
              <a:cs typeface="Arial Black" panose="020B0A04020102020204" pitchFamily="34" charset="0"/>
            </a:endParaRPr>
          </a:p>
          <a:p>
            <a:endParaRPr kumimoji="1" lang="zh-CN" altLang="en-US" dirty="0">
              <a:solidFill>
                <a:schemeClr val="bg1"/>
              </a:solidFill>
              <a:highlight>
                <a:srgbClr val="FFFF00"/>
              </a:highlight>
            </a:endParaRPr>
          </a:p>
        </p:txBody>
      </p:sp>
      <p:pic>
        <p:nvPicPr>
          <p:cNvPr id="23" name="图片 22" descr="资源 3@4x-8"/>
          <p:cNvPicPr>
            <a:picLocks noChangeAspect="1"/>
          </p:cNvPicPr>
          <p:nvPr/>
        </p:nvPicPr>
        <p:blipFill>
          <a:blip r:embed="rId2"/>
          <a:stretch>
            <a:fillRect/>
          </a:stretch>
        </p:blipFill>
        <p:spPr>
          <a:xfrm>
            <a:off x="960755" y="4822190"/>
            <a:ext cx="413385" cy="413385"/>
          </a:xfrm>
          <a:prstGeom prst="rect">
            <a:avLst/>
          </a:prstGeom>
        </p:spPr>
      </p:pic>
      <p:pic>
        <p:nvPicPr>
          <p:cNvPr id="7" name="图片 6" descr="资源 4@4x-8"/>
          <p:cNvPicPr>
            <a:picLocks noChangeAspect="1"/>
          </p:cNvPicPr>
          <p:nvPr/>
        </p:nvPicPr>
        <p:blipFill>
          <a:blip r:embed="rId3"/>
          <a:stretch>
            <a:fillRect/>
          </a:stretch>
        </p:blipFill>
        <p:spPr>
          <a:xfrm>
            <a:off x="996950" y="1590040"/>
            <a:ext cx="457835" cy="457835"/>
          </a:xfrm>
          <a:prstGeom prst="rect">
            <a:avLst/>
          </a:prstGeom>
        </p:spPr>
      </p:pic>
      <p:pic>
        <p:nvPicPr>
          <p:cNvPr id="10" name="图片 9" descr="资源 5@4x-8"/>
          <p:cNvPicPr>
            <a:picLocks noChangeAspect="1"/>
          </p:cNvPicPr>
          <p:nvPr/>
        </p:nvPicPr>
        <p:blipFill>
          <a:blip r:embed="rId4"/>
          <a:stretch>
            <a:fillRect/>
          </a:stretch>
        </p:blipFill>
        <p:spPr>
          <a:xfrm>
            <a:off x="996950" y="3209925"/>
            <a:ext cx="386715" cy="438150"/>
          </a:xfrm>
          <a:prstGeom prst="rect">
            <a:avLst/>
          </a:prstGeom>
        </p:spPr>
      </p:pic>
      <p:pic>
        <p:nvPicPr>
          <p:cNvPr id="14" name="图片 13"/>
          <p:cNvPicPr>
            <a:picLocks noChangeAspect="1"/>
          </p:cNvPicPr>
          <p:nvPr/>
        </p:nvPicPr>
        <p:blipFill>
          <a:blip r:embed="rId5"/>
          <a:stretch>
            <a:fillRect/>
          </a:stretch>
        </p:blipFill>
        <p:spPr>
          <a:xfrm>
            <a:off x="2691971" y="4915310"/>
            <a:ext cx="419100" cy="419100"/>
          </a:xfrm>
          <a:prstGeom prst="rect">
            <a:avLst/>
          </a:prstGeom>
        </p:spPr>
      </p:pic>
      <p:pic>
        <p:nvPicPr>
          <p:cNvPr id="15" name="图片 14" descr="图标&#10;&#10;描述已自动生成"/>
          <p:cNvPicPr>
            <a:picLocks noChangeAspect="1"/>
          </p:cNvPicPr>
          <p:nvPr/>
        </p:nvPicPr>
        <p:blipFill>
          <a:blip r:embed="rId6"/>
          <a:stretch>
            <a:fillRect/>
          </a:stretch>
        </p:blipFill>
        <p:spPr>
          <a:xfrm>
            <a:off x="4345706" y="3292250"/>
            <a:ext cx="419100" cy="418465"/>
          </a:xfrm>
          <a:prstGeom prst="rect">
            <a:avLst/>
          </a:prstGeom>
        </p:spPr>
      </p:pic>
      <p:pic>
        <p:nvPicPr>
          <p:cNvPr id="16" name="图片 15" descr="图标&#10;&#10;描述已自动生成"/>
          <p:cNvPicPr>
            <a:picLocks noChangeAspect="1"/>
          </p:cNvPicPr>
          <p:nvPr/>
        </p:nvPicPr>
        <p:blipFill>
          <a:blip r:embed="rId7"/>
          <a:stretch>
            <a:fillRect/>
          </a:stretch>
        </p:blipFill>
        <p:spPr>
          <a:xfrm>
            <a:off x="2218247" y="1669190"/>
            <a:ext cx="419100" cy="419100"/>
          </a:xfrm>
          <a:prstGeom prst="rect">
            <a:avLst/>
          </a:prstGeom>
        </p:spPr>
      </p:pic>
      <p:pic>
        <p:nvPicPr>
          <p:cNvPr id="18" name="图片 17" descr="截屏2020-12-03 下午2.38.47"/>
          <p:cNvPicPr>
            <a:picLocks noChangeAspect="1"/>
          </p:cNvPicPr>
          <p:nvPr/>
        </p:nvPicPr>
        <p:blipFill>
          <a:blip r:embed="rId8"/>
          <a:stretch>
            <a:fillRect/>
          </a:stretch>
        </p:blipFill>
        <p:spPr>
          <a:xfrm>
            <a:off x="6204585" y="2154555"/>
            <a:ext cx="5474970" cy="28689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2332690"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Basic</a:t>
            </a:r>
            <a:r>
              <a:rPr kumimoji="1" lang="zh-CN" altLang="en-US" sz="2000" b="1" i="1" dirty="0">
                <a:solidFill>
                  <a:schemeClr val="bg1"/>
                </a:solidFill>
                <a:latin typeface="Arial" panose="020B0604020202090204" pitchFamily="34" charset="0"/>
                <a:cs typeface="Arial" panose="020B0604020202090204" pitchFamily="34" charset="0"/>
              </a:rPr>
              <a:t> </a:t>
            </a:r>
            <a:r>
              <a:rPr kumimoji="1" lang="en-US" altLang="zh-CN" sz="2000" b="1" i="1" dirty="0">
                <a:solidFill>
                  <a:schemeClr val="bg1"/>
                </a:solidFill>
                <a:latin typeface="Arial" panose="020B0604020202090204" pitchFamily="34" charset="0"/>
                <a:cs typeface="Arial" panose="020B0604020202090204" pitchFamily="34" charset="0"/>
              </a:rPr>
              <a:t>information</a:t>
            </a:r>
            <a:endParaRPr kumimoji="1" lang="zh-CN" altLang="en-US" sz="2000" b="1" i="1" dirty="0">
              <a:solidFill>
                <a:schemeClr val="bg1"/>
              </a:solidFill>
              <a:latin typeface="Arial" panose="020B0604020202090204" pitchFamily="34" charset="0"/>
              <a:cs typeface="Arial" panose="020B0604020202090204" pitchFamily="34" charset="0"/>
            </a:endParaRPr>
          </a:p>
        </p:txBody>
      </p:sp>
      <p:sp>
        <p:nvSpPr>
          <p:cNvPr id="3" name="文本框 2"/>
          <p:cNvSpPr txBox="1"/>
          <p:nvPr/>
        </p:nvSpPr>
        <p:spPr>
          <a:xfrm>
            <a:off x="997062" y="3208925"/>
            <a:ext cx="1170305" cy="368300"/>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Conclusion</a:t>
            </a:r>
            <a:endParaRPr kumimoji="1" lang="en-US" altLang="zh-CN" b="1" dirty="0">
              <a:solidFill>
                <a:schemeClr val="bg1"/>
              </a:solidFill>
              <a:latin typeface="Arial Black" panose="020B0A04020102020204" pitchFamily="34" charset="0"/>
              <a:cs typeface="Arial Black" panose="020B0A04020102020204" pitchFamily="34" charset="0"/>
            </a:endParaRPr>
          </a:p>
        </p:txBody>
      </p:sp>
      <p:sp>
        <p:nvSpPr>
          <p:cNvPr id="5" name="文本框 4"/>
          <p:cNvSpPr txBox="1"/>
          <p:nvPr/>
        </p:nvSpPr>
        <p:spPr>
          <a:xfrm>
            <a:off x="996950" y="1621155"/>
            <a:ext cx="1791335" cy="368300"/>
          </a:xfrm>
          <a:prstGeom prst="rect">
            <a:avLst/>
          </a:prstGeom>
          <a:noFill/>
        </p:spPr>
        <p:txBody>
          <a:bodyPr wrap="squar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Introduction</a:t>
            </a:r>
            <a:endParaRPr kumimoji="1" lang="en-US" altLang="zh-CN" b="1" dirty="0">
              <a:solidFill>
                <a:schemeClr val="bg1"/>
              </a:solidFill>
              <a:latin typeface="Arial Black" panose="020B0A04020102020204" pitchFamily="34" charset="0"/>
              <a:cs typeface="Arial Black" panose="020B0A04020102020204" pitchFamily="34" charset="0"/>
            </a:endParaRPr>
          </a:p>
        </p:txBody>
      </p:sp>
      <p:sp>
        <p:nvSpPr>
          <p:cNvPr id="6" name="文本框 5"/>
          <p:cNvSpPr txBox="1"/>
          <p:nvPr/>
        </p:nvSpPr>
        <p:spPr>
          <a:xfrm>
            <a:off x="960790" y="4743877"/>
            <a:ext cx="1067435" cy="368300"/>
          </a:xfrm>
          <a:prstGeom prst="rect">
            <a:avLst/>
          </a:prstGeom>
          <a:noFill/>
        </p:spPr>
        <p:txBody>
          <a:bodyPr wrap="none" rtlCol="0">
            <a:spAutoFit/>
          </a:bodyPr>
          <a:lstStyle/>
          <a:p>
            <a:r>
              <a:rPr kumimoji="1" lang="en-US" altLang="zh-CN" b="1" dirty="0">
                <a:solidFill>
                  <a:schemeClr val="bg1"/>
                </a:solidFill>
                <a:latin typeface="Arial Black" panose="020B0A04020102020204" pitchFamily="34" charset="0"/>
                <a:cs typeface="Arial Black" panose="020B0A04020102020204" pitchFamily="34" charset="0"/>
              </a:rPr>
              <a:t>Questions</a:t>
            </a:r>
            <a:endParaRPr kumimoji="1" lang="en-US" altLang="zh-CN" dirty="0">
              <a:highlight>
                <a:srgbClr val="FFFF00"/>
              </a:highlight>
            </a:endParaRPr>
          </a:p>
        </p:txBody>
      </p:sp>
      <p:sp>
        <p:nvSpPr>
          <p:cNvPr id="2" name="矩形 1"/>
          <p:cNvSpPr/>
          <p:nvPr/>
        </p:nvSpPr>
        <p:spPr>
          <a:xfrm>
            <a:off x="997063" y="2154832"/>
            <a:ext cx="6096000" cy="798830"/>
          </a:xfrm>
          <a:prstGeom prst="rect">
            <a:avLst/>
          </a:prstGeom>
        </p:spPr>
        <p:txBody>
          <a:bodyPr>
            <a:spAutoFit/>
          </a:bodyPr>
          <a:lstStyle/>
          <a:p>
            <a:r>
              <a:rPr lang="en-GB" altLang="zh-CN" sz="1400" b="0" i="0" dirty="0">
                <a:solidFill>
                  <a:srgbClr val="FFFFFF"/>
                </a:solidFill>
                <a:effectLst/>
                <a:latin typeface="Arial" panose="020B0604020202090204" pitchFamily="34" charset="0"/>
                <a:cs typeface="Arial" panose="020B0604020202090204" pitchFamily="34" charset="0"/>
              </a:rPr>
              <a:t>In assignment 2, our </a:t>
            </a:r>
            <a:r>
              <a:rPr lang="en-GB" altLang="zh-CN" sz="1400" dirty="0">
                <a:solidFill>
                  <a:srgbClr val="FFFFFF"/>
                </a:solidFill>
                <a:latin typeface="Arial" panose="020B0604020202090204" pitchFamily="34" charset="0"/>
                <a:cs typeface="Arial" panose="020B0604020202090204" pitchFamily="34" charset="0"/>
              </a:rPr>
              <a:t>g</a:t>
            </a:r>
            <a:r>
              <a:rPr lang="en-GB" altLang="zh-CN" sz="1400" b="0" i="0" dirty="0">
                <a:solidFill>
                  <a:srgbClr val="FFFFFF"/>
                </a:solidFill>
                <a:effectLst/>
                <a:latin typeface="Arial" panose="020B0604020202090204" pitchFamily="34" charset="0"/>
                <a:cs typeface="Arial" panose="020B0604020202090204" pitchFamily="34" charset="0"/>
              </a:rPr>
              <a:t>roup carried out some basic analyses of the data, </a:t>
            </a:r>
            <a:r>
              <a:rPr lang="en-GB" altLang="zh-CN" sz="1400" b="1" i="1" dirty="0">
                <a:solidFill>
                  <a:srgbClr val="FFFFFF"/>
                </a:solidFill>
                <a:effectLst/>
                <a:latin typeface="Arial" panose="020B0604020202090204" pitchFamily="34" charset="0"/>
                <a:cs typeface="Arial" panose="020B0604020202090204" pitchFamily="34" charset="0"/>
              </a:rPr>
              <a:t>such</a:t>
            </a:r>
            <a:r>
              <a:rPr lang="en-GB" altLang="zh-CN" b="1" i="1" dirty="0">
                <a:latin typeface="Arial" panose="020B0604020202090204" pitchFamily="34" charset="0"/>
                <a:cs typeface="Arial" panose="020B0604020202090204" pitchFamily="34" charset="0"/>
              </a:rPr>
              <a:t> </a:t>
            </a:r>
            <a:r>
              <a:rPr lang="en-GB" altLang="zh-CN" sz="1400" b="1" i="1" dirty="0">
                <a:solidFill>
                  <a:srgbClr val="FFFFFF"/>
                </a:solidFill>
                <a:latin typeface="Arial" panose="020B0604020202090204" pitchFamily="34" charset="0"/>
                <a:cs typeface="Arial" panose="020B0604020202090204" pitchFamily="34" charset="0"/>
              </a:rPr>
              <a:t>date signed, agreement definition and status, agreement</a:t>
            </a:r>
            <a:r>
              <a:rPr lang="zh-CN" altLang="en-US" sz="1400" b="1" i="1" dirty="0">
                <a:solidFill>
                  <a:srgbClr val="FFFFFF"/>
                </a:solidFill>
                <a:latin typeface="Arial" panose="020B0604020202090204" pitchFamily="34" charset="0"/>
                <a:cs typeface="Arial" panose="020B0604020202090204" pitchFamily="34" charset="0"/>
              </a:rPr>
              <a:t> </a:t>
            </a:r>
            <a:r>
              <a:rPr lang="en-US" altLang="zh-CN" sz="1400" b="1" i="1" dirty="0">
                <a:solidFill>
                  <a:srgbClr val="FFFFFF"/>
                </a:solidFill>
                <a:latin typeface="Arial" panose="020B0604020202090204" pitchFamily="34" charset="0"/>
                <a:cs typeface="Arial" panose="020B0604020202090204" pitchFamily="34" charset="0"/>
              </a:rPr>
              <a:t>stage, location of these countries, local agreement properties, </a:t>
            </a:r>
            <a:r>
              <a:rPr lang="en-US" altLang="zh-CN" sz="1400" b="1" i="1" dirty="0" err="1">
                <a:solidFill>
                  <a:srgbClr val="FFFFFF"/>
                </a:solidFill>
                <a:latin typeface="Arial" panose="020B0604020202090204" pitchFamily="34" charset="0"/>
                <a:cs typeface="Arial" panose="020B0604020202090204" pitchFamily="34" charset="0"/>
              </a:rPr>
              <a:t>mediator.etc</a:t>
            </a:r>
            <a:r>
              <a:rPr lang="en-US" altLang="zh-CN" sz="1400" b="1" i="1" dirty="0">
                <a:solidFill>
                  <a:srgbClr val="FFFFFF"/>
                </a:solidFill>
                <a:latin typeface="Arial" panose="020B0604020202090204" pitchFamily="34" charset="0"/>
                <a:cs typeface="Arial" panose="020B0604020202090204" pitchFamily="34" charset="0"/>
              </a:rPr>
              <a:t> </a:t>
            </a:r>
            <a:endParaRPr lang="zh-CN" altLang="en-US" sz="1400" dirty="0">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11" name="矩形 10"/>
          <p:cNvSpPr/>
          <p:nvPr/>
        </p:nvSpPr>
        <p:spPr>
          <a:xfrm>
            <a:off x="960790" y="3576987"/>
            <a:ext cx="6096000" cy="521970"/>
          </a:xfrm>
          <a:prstGeom prst="rect">
            <a:avLst/>
          </a:prstGeom>
        </p:spPr>
        <p:txBody>
          <a:bodyPr>
            <a:spAutoFit/>
          </a:bodyPr>
          <a:lstStyle/>
          <a:p>
            <a:r>
              <a:rPr lang="en-US" altLang="zh-CN" sz="1400" dirty="0">
                <a:solidFill>
                  <a:srgbClr val="FFFFFF"/>
                </a:solidFill>
                <a:latin typeface="Arial" panose="020B0604020202090204" pitchFamily="34" charset="0"/>
                <a:cs typeface="Arial" panose="020B0604020202090204" pitchFamily="34" charset="0"/>
              </a:rPr>
              <a:t>We found some interesting results.</a:t>
            </a:r>
            <a:endParaRPr lang="en-US" altLang="zh-CN" sz="1400" dirty="0">
              <a:solidFill>
                <a:srgbClr val="FFFFFF"/>
              </a:solidFill>
              <a:latin typeface="Arial" panose="020B0604020202090204" pitchFamily="34" charset="0"/>
              <a:cs typeface="Arial" panose="020B0604020202090204" pitchFamily="34" charset="0"/>
            </a:endParaRPr>
          </a:p>
          <a:p>
            <a:endParaRPr lang="zh-CN" altLang="en-US" sz="1400" dirty="0">
              <a:latin typeface="Arial" panose="020B0604020202090204" pitchFamily="34" charset="0"/>
              <a:cs typeface="Arial" panose="020B0604020202090204" pitchFamily="34" charset="0"/>
            </a:endParaRPr>
          </a:p>
        </p:txBody>
      </p:sp>
      <p:sp>
        <p:nvSpPr>
          <p:cNvPr id="13" name="矩形 12"/>
          <p:cNvSpPr/>
          <p:nvPr/>
        </p:nvSpPr>
        <p:spPr>
          <a:xfrm>
            <a:off x="960755" y="5259705"/>
            <a:ext cx="6768465" cy="737235"/>
          </a:xfrm>
          <a:prstGeom prst="rect">
            <a:avLst/>
          </a:prstGeom>
        </p:spPr>
        <p:txBody>
          <a:bodyPr wrap="square">
            <a:spAutoFit/>
          </a:bodyPr>
          <a:lstStyle/>
          <a:p>
            <a:pPr marL="285750" indent="-285750" algn="l">
              <a:buFont typeface="Arial" panose="020B0604020202090204" pitchFamily="34" charset="0"/>
              <a:buChar char="•"/>
            </a:pPr>
            <a:r>
              <a:rPr lang="en-GB" altLang="zh-CN" sz="1400" b="1" i="1" dirty="0">
                <a:solidFill>
                  <a:srgbClr val="FFFFFF"/>
                </a:solidFill>
                <a:latin typeface="Arial" panose="020B0604020202090204" pitchFamily="34" charset="0"/>
                <a:cs typeface="Arial" panose="020B0604020202090204" pitchFamily="34" charset="0"/>
              </a:rPr>
              <a:t>Does the number of local peace agreem</a:t>
            </a:r>
            <a:r>
              <a:rPr lang="en-US" altLang="en-GB" sz="1400" b="1" i="1" dirty="0">
                <a:solidFill>
                  <a:srgbClr val="FFFFFF"/>
                </a:solidFill>
                <a:latin typeface="Arial" panose="020B0604020202090204" pitchFamily="34" charset="0"/>
                <a:cs typeface="Arial" panose="020B0604020202090204" pitchFamily="34" charset="0"/>
              </a:rPr>
              <a:t>e</a:t>
            </a:r>
            <a:r>
              <a:rPr lang="en-GB" altLang="zh-CN" sz="1400" b="1" i="1" dirty="0">
                <a:solidFill>
                  <a:srgbClr val="FFFFFF"/>
                </a:solidFill>
                <a:latin typeface="Arial" panose="020B0604020202090204" pitchFamily="34" charset="0"/>
                <a:cs typeface="Arial" panose="020B0604020202090204" pitchFamily="34" charset="0"/>
              </a:rPr>
              <a:t>nt affect the number of wars?</a:t>
            </a:r>
            <a:endParaRPr lang="en-GB" altLang="zh-CN" sz="1400" b="1" i="1" dirty="0">
              <a:solidFill>
                <a:srgbClr val="FFFFFF"/>
              </a:solidFill>
              <a:latin typeface="Arial" panose="020B0604020202090204" pitchFamily="34" charset="0"/>
              <a:cs typeface="Arial" panose="020B0604020202090204" pitchFamily="34" charset="0"/>
            </a:endParaRPr>
          </a:p>
          <a:p>
            <a:pPr marL="285750" indent="-285750" algn="l">
              <a:buFont typeface="Arial" panose="020B0604020202090204" pitchFamily="34" charset="0"/>
              <a:buChar char="•"/>
            </a:pPr>
            <a:r>
              <a:rPr lang="en-GB" altLang="zh-CN" sz="1400" b="1" i="1" dirty="0">
                <a:solidFill>
                  <a:srgbClr val="FFFFFF"/>
                </a:solidFill>
                <a:latin typeface="Arial" panose="020B0604020202090204" pitchFamily="34" charset="0"/>
                <a:cs typeface="Arial" panose="020B0604020202090204" pitchFamily="34" charset="0"/>
                <a:sym typeface="+mn-ea"/>
              </a:rPr>
              <a:t>How does mediator affect peace agreements and local peace?</a:t>
            </a:r>
            <a:endParaRPr lang="en-GB" altLang="zh-CN" sz="1400" b="1" i="1" dirty="0">
              <a:solidFill>
                <a:srgbClr val="FFFFFF"/>
              </a:solidFill>
              <a:latin typeface="Arial" panose="020B0604020202090204" pitchFamily="34" charset="0"/>
              <a:cs typeface="Arial" panose="020B0604020202090204" pitchFamily="34" charset="0"/>
            </a:endParaRPr>
          </a:p>
          <a:p>
            <a:pPr marL="285750" indent="-285750" algn="l">
              <a:buFont typeface="Arial" panose="020B0604020202090204" pitchFamily="34" charset="0"/>
              <a:buChar char="•"/>
            </a:pPr>
            <a:r>
              <a:rPr lang="en-GB" altLang="zh-CN" sz="1400" b="1" i="1" dirty="0">
                <a:solidFill>
                  <a:srgbClr val="FFFFFF"/>
                </a:solidFill>
                <a:latin typeface="Arial" panose="020B0604020202090204" pitchFamily="34" charset="0"/>
                <a:cs typeface="Arial" panose="020B0604020202090204" pitchFamily="34" charset="0"/>
              </a:rPr>
              <a:t>What factors might affect the type of mediator?</a:t>
            </a:r>
            <a:endParaRPr lang="en-GB" altLang="zh-CN" sz="1400" b="1" i="1" dirty="0">
              <a:solidFill>
                <a:srgbClr val="FFFFFF"/>
              </a:solidFill>
              <a:latin typeface="Arial" panose="020B0604020202090204" pitchFamily="34" charset="0"/>
              <a:cs typeface="Arial" panose="020B0604020202090204" pitchFamily="34" charset="0"/>
            </a:endParaRPr>
          </a:p>
        </p:txBody>
      </p:sp>
      <p:sp>
        <p:nvSpPr>
          <p:cNvPr id="7" name="矩形 6"/>
          <p:cNvSpPr/>
          <p:nvPr/>
        </p:nvSpPr>
        <p:spPr>
          <a:xfrm>
            <a:off x="4253865" y="3575685"/>
            <a:ext cx="6847840" cy="1168400"/>
          </a:xfrm>
          <a:prstGeom prst="rect">
            <a:avLst/>
          </a:prstGeom>
        </p:spPr>
        <p:txBody>
          <a:bodyPr wrap="square">
            <a:spAutoFit/>
          </a:bodyPr>
          <a:p>
            <a:pPr marL="285750" indent="-285750">
              <a:buFont typeface="Arial" panose="020B0604020202090204" pitchFamily="34" charset="0"/>
              <a:buChar char="•"/>
            </a:pPr>
            <a:r>
              <a:rPr lang="en-US" altLang="en-GB" sz="1400" b="1" i="1" dirty="0">
                <a:solidFill>
                  <a:srgbClr val="FFFFFF"/>
                </a:solidFill>
                <a:latin typeface="Arial" panose="020B0604020202090204" pitchFamily="34" charset="0"/>
                <a:cs typeface="Arial" panose="020B0604020202090204" pitchFamily="34" charset="0"/>
              </a:rPr>
              <a:t>L</a:t>
            </a:r>
            <a:r>
              <a:rPr lang="en-GB" altLang="zh-CN" sz="1400" b="1" i="1" dirty="0">
                <a:solidFill>
                  <a:srgbClr val="FFFFFF"/>
                </a:solidFill>
                <a:latin typeface="Arial" panose="020B0604020202090204" pitchFamily="34" charset="0"/>
                <a:cs typeface="Arial" panose="020B0604020202090204" pitchFamily="34" charset="0"/>
              </a:rPr>
              <a:t>ocal peace agreements mainly signed by Africa and Middle East countries</a:t>
            </a:r>
            <a:endParaRPr lang="en-GB" altLang="zh-CN" sz="1400" b="1" i="1" dirty="0">
              <a:solidFill>
                <a:srgbClr val="FFFFFF"/>
              </a:solidFill>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en-GB" sz="1400" b="1" i="1" dirty="0">
                <a:solidFill>
                  <a:srgbClr val="FFFFFF"/>
                </a:solidFill>
                <a:latin typeface="Arial" panose="020B0604020202090204" pitchFamily="34" charset="0"/>
                <a:cs typeface="Arial" panose="020B0604020202090204" pitchFamily="34" charset="0"/>
              </a:rPr>
              <a:t>N</a:t>
            </a:r>
            <a:r>
              <a:rPr lang="en-GB" altLang="zh-CN" sz="1400" b="1" i="1" dirty="0">
                <a:solidFill>
                  <a:srgbClr val="FFFFFF"/>
                </a:solidFill>
                <a:latin typeface="Arial" panose="020B0604020202090204" pitchFamily="34" charset="0"/>
                <a:cs typeface="Arial" panose="020B0604020202090204" pitchFamily="34" charset="0"/>
              </a:rPr>
              <a:t>umber of local peace agreements surged after 2013, and peaked at 2018</a:t>
            </a:r>
            <a:endParaRPr lang="en-GB" altLang="zh-CN" sz="1400" b="1" i="1" dirty="0">
              <a:solidFill>
                <a:srgbClr val="FFFFFF"/>
              </a:solidFill>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zh-CN" altLang="en-GB" sz="1400" b="1" i="1" dirty="0">
                <a:solidFill>
                  <a:srgbClr val="FFFFFF"/>
                </a:solidFill>
                <a:latin typeface="Arial" panose="020B0604020202090204" pitchFamily="34" charset="0"/>
                <a:cs typeface="Arial" panose="020B0604020202090204" pitchFamily="34" charset="0"/>
              </a:rPr>
              <a:t>（</a:t>
            </a:r>
            <a:r>
              <a:rPr lang="en-GB" altLang="zh-CN" sz="1400" b="1" i="1" dirty="0">
                <a:solidFill>
                  <a:srgbClr val="FFFFFF"/>
                </a:solidFill>
                <a:latin typeface="Arial" panose="020B0604020202090204" pitchFamily="34" charset="0"/>
                <a:cs typeface="Arial" panose="020B0604020202090204" pitchFamily="34" charset="0"/>
              </a:rPr>
              <a:t>PT）</a:t>
            </a:r>
            <a:r>
              <a:rPr lang="en-US" altLang="en-GB" sz="1400" b="1" i="1" dirty="0">
                <a:solidFill>
                  <a:srgbClr val="FFFFFF"/>
                </a:solidFill>
                <a:latin typeface="Arial" panose="020B0604020202090204" pitchFamily="34" charset="0"/>
                <a:cs typeface="Arial" panose="020B0604020202090204" pitchFamily="34" charset="0"/>
              </a:rPr>
              <a:t>E</a:t>
            </a:r>
            <a:r>
              <a:rPr lang="en-GB" altLang="zh-CN" sz="1400" b="1" i="1" dirty="0">
                <a:solidFill>
                  <a:srgbClr val="FFFFFF"/>
                </a:solidFill>
                <a:latin typeface="Arial" panose="020B0604020202090204" pitchFamily="34" charset="0"/>
                <a:cs typeface="Arial" panose="020B0604020202090204" pitchFamily="34" charset="0"/>
              </a:rPr>
              <a:t>vidence of a clear culture or practice of local peace agreement mainly located in Middle East and North Africa</a:t>
            </a:r>
            <a:endParaRPr lang="en-GB" altLang="zh-CN" sz="1400" b="1" i="1" dirty="0">
              <a:solidFill>
                <a:srgbClr val="FFFFFF"/>
              </a:solidFill>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altLang="en-GB" sz="1400" b="1" i="1" dirty="0">
                <a:solidFill>
                  <a:srgbClr val="FFFFFF"/>
                </a:solidFill>
                <a:latin typeface="Arial" panose="020B0604020202090204" pitchFamily="34" charset="0"/>
                <a:cs typeface="Arial" panose="020B0604020202090204" pitchFamily="34" charset="0"/>
              </a:rPr>
              <a:t>D</a:t>
            </a:r>
            <a:r>
              <a:rPr lang="en-GB" altLang="zh-CN" sz="1400" b="1" i="1" dirty="0">
                <a:solidFill>
                  <a:srgbClr val="FFFFFF"/>
                </a:solidFill>
                <a:latin typeface="Arial" panose="020B0604020202090204" pitchFamily="34" charset="0"/>
                <a:cs typeface="Arial" panose="020B0604020202090204" pitchFamily="34" charset="0"/>
              </a:rPr>
              <a:t>ifferent regions tend to have different mediators</a:t>
            </a:r>
            <a:endParaRPr lang="en-GB" altLang="zh-CN" sz="1400" b="1" i="1" dirty="0">
              <a:solidFill>
                <a:srgbClr val="FFFFFF"/>
              </a:solidFill>
              <a:latin typeface="Arial" panose="020B0604020202090204" pitchFamily="34" charset="0"/>
              <a:cs typeface="Arial" panose="020B060402020209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340432"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Research</a:t>
            </a:r>
            <a:endParaRPr kumimoji="1" lang="zh-CN" altLang="en-US" sz="2000" b="1" i="1" dirty="0">
              <a:solidFill>
                <a:schemeClr val="bg1"/>
              </a:solidFill>
              <a:latin typeface="Arial" panose="020B0604020202090204" pitchFamily="34" charset="0"/>
              <a:cs typeface="Arial" panose="020B0604020202090204" pitchFamily="34" charset="0"/>
            </a:endParaRPr>
          </a:p>
        </p:txBody>
      </p:sp>
      <p:sp>
        <p:nvSpPr>
          <p:cNvPr id="6" name="文本框 5"/>
          <p:cNvSpPr txBox="1"/>
          <p:nvPr/>
        </p:nvSpPr>
        <p:spPr>
          <a:xfrm>
            <a:off x="1086520" y="4587032"/>
            <a:ext cx="1161415" cy="368300"/>
          </a:xfrm>
          <a:prstGeom prst="rect">
            <a:avLst/>
          </a:prstGeom>
          <a:noFill/>
        </p:spPr>
        <p:txBody>
          <a:bodyPr wrap="none" rtlCol="0">
            <a:spAutoFit/>
          </a:bodyPr>
          <a:lstStyle/>
          <a:p>
            <a:r>
              <a:rPr lang="en-US" altLang="zh-CN" dirty="0">
                <a:solidFill>
                  <a:srgbClr val="FFFFFF"/>
                </a:solidFill>
                <a:latin typeface="Arial Black" panose="020B0A04020102020204" pitchFamily="34" charset="0"/>
                <a:cs typeface="Arial Black" panose="020B0A04020102020204" pitchFamily="34" charset="0"/>
              </a:rPr>
              <a:t>Hypothesis</a:t>
            </a:r>
            <a:endParaRPr kumimoji="1" lang="en-US" altLang="zh-CN" dirty="0">
              <a:highlight>
                <a:srgbClr val="FFFF00"/>
              </a:highlight>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10" name="矩形 9"/>
          <p:cNvSpPr/>
          <p:nvPr/>
        </p:nvSpPr>
        <p:spPr>
          <a:xfrm>
            <a:off x="996950" y="1854835"/>
            <a:ext cx="8933180" cy="645160"/>
          </a:xfrm>
          <a:prstGeom prst="rect">
            <a:avLst/>
          </a:prstGeom>
        </p:spPr>
        <p:txBody>
          <a:bodyPr wrap="square">
            <a:spAutoFit/>
          </a:bodyPr>
          <a:lstStyle/>
          <a:p>
            <a:r>
              <a:rPr lang="en-US" altLang="zh-CN" dirty="0">
                <a:solidFill>
                  <a:srgbClr val="FFFFFF"/>
                </a:solidFill>
                <a:latin typeface="Arial Black" panose="020B0A04020102020204" pitchFamily="34" charset="0"/>
                <a:cs typeface="Arial Black" panose="020B0A04020102020204" pitchFamily="34" charset="0"/>
              </a:rPr>
              <a:t>Does the number of local peace agreement affect the number of wars?</a:t>
            </a:r>
            <a:endParaRPr lang="en-US" altLang="zh-CN" dirty="0">
              <a:solidFill>
                <a:srgbClr val="FFFFFF"/>
              </a:solidFill>
              <a:latin typeface="Arial Black" panose="020B0A04020102020204" pitchFamily="34" charset="0"/>
              <a:cs typeface="Arial Black" panose="020B0A04020102020204" pitchFamily="34" charset="0"/>
            </a:endParaRPr>
          </a:p>
          <a:p>
            <a:endParaRPr lang="en-US" altLang="zh-CN" dirty="0">
              <a:solidFill>
                <a:srgbClr val="FFFFFF"/>
              </a:solidFill>
              <a:latin typeface="Arial Black" panose="020B0A04020102020204" pitchFamily="34" charset="0"/>
              <a:cs typeface="Arial Black" panose="020B0A04020102020204" pitchFamily="34" charset="0"/>
            </a:endParaRPr>
          </a:p>
        </p:txBody>
      </p:sp>
      <p:sp>
        <p:nvSpPr>
          <p:cNvPr id="12" name="矩形 11"/>
          <p:cNvSpPr/>
          <p:nvPr/>
        </p:nvSpPr>
        <p:spPr>
          <a:xfrm>
            <a:off x="996950" y="2338070"/>
            <a:ext cx="9645015" cy="19069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90204" pitchFamily="34" charset="0"/>
              <a:buChar char="•"/>
            </a:pPr>
            <a:r>
              <a:rPr lang="en-US" sz="1400" dirty="0">
                <a:solidFill>
                  <a:srgbClr val="FFFFFF"/>
                </a:solidFill>
                <a:latin typeface="Arial" panose="020B0604020202090204" pitchFamily="34" charset="0"/>
                <a:cs typeface="Arial" panose="020B0604020202090204" pitchFamily="34" charset="0"/>
              </a:rPr>
              <a:t>N</a:t>
            </a:r>
            <a:r>
              <a:rPr sz="1400" dirty="0">
                <a:solidFill>
                  <a:srgbClr val="FFFFFF"/>
                </a:solidFill>
                <a:latin typeface="Arial" panose="020B0604020202090204" pitchFamily="34" charset="0"/>
                <a:cs typeface="Arial" panose="020B0604020202090204" pitchFamily="34" charset="0"/>
              </a:rPr>
              <a:t>ecessary but not sufficient conditions for sustainable peace</a:t>
            </a:r>
            <a:endParaRPr sz="1400" dirty="0">
              <a:solidFill>
                <a:srgbClr val="FFFFFF"/>
              </a:solidFill>
              <a:latin typeface="Arial" panose="020B0604020202090204" pitchFamily="34" charset="0"/>
              <a:cs typeface="Arial" panose="020B0604020202090204" pitchFamily="34" charset="0"/>
            </a:endParaRPr>
          </a:p>
          <a:p>
            <a:pPr algn="just"/>
            <a:endParaRPr lang="en-US" altLang="zh-CN" sz="1200" i="1" dirty="0">
              <a:solidFill>
                <a:schemeClr val="bg1"/>
              </a:solidFill>
              <a:latin typeface="Arial" panose="020B0604020202090204" pitchFamily="34" charset="0"/>
              <a:cs typeface="Arial" panose="020B0604020202090204" pitchFamily="34" charset="0"/>
            </a:endParaRPr>
          </a:p>
          <a:p>
            <a:pPr algn="just"/>
            <a:r>
              <a:rPr lang="en-US" altLang="zh-CN" sz="1200" i="1" dirty="0">
                <a:solidFill>
                  <a:schemeClr val="bg1"/>
                </a:solidFill>
                <a:latin typeface="Arial" panose="020B0604020202090204" pitchFamily="34" charset="0"/>
                <a:cs typeface="Arial" panose="020B0604020202090204" pitchFamily="34" charset="0"/>
              </a:rPr>
              <a:t>“</a:t>
            </a:r>
            <a:r>
              <a:rPr lang="zh-CN" altLang="en-US" sz="1200" i="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Negotiated civil war terminations differ from their interstate war counterparts in that one side must disarm and cease to exist as a fighting entity. While termination through military victory provides a relatively more enduring peace, many civil wars end with peace agreements signed after negotiations. However, research has shown that the implementation of civil war peace agreements is difficult and prone to collapse. Often these failures are followed by recurrence of the conflict. In some cases, the agreements break down before key provisions are implemented. This article adds to this topic by focusing on the role of state capacity in peace agreement success. We argue that peace agreements and state capacity are necessary but not sufficient conditions for sustainable peace.</a:t>
            </a:r>
            <a:r>
              <a:rPr lang="en-US" altLang="zh-CN" sz="1200" i="1" dirty="0">
                <a:solidFill>
                  <a:schemeClr val="bg1"/>
                </a:solidFill>
                <a:latin typeface="Arial" panose="020B0604020202090204" pitchFamily="34" charset="0"/>
                <a:cs typeface="Arial" panose="020B0604020202090204" pitchFamily="34" charset="0"/>
              </a:rPr>
              <a:t>”</a:t>
            </a:r>
            <a:endParaRPr lang="en-GB" altLang="zh-CN" dirty="0">
              <a:solidFill>
                <a:schemeClr val="bg1"/>
              </a:solidFill>
            </a:endParaRPr>
          </a:p>
          <a:p>
            <a:r>
              <a:rPr lang="en-GB" altLang="zh-CN" sz="1000" dirty="0">
                <a:solidFill>
                  <a:schemeClr val="bg1">
                    <a:lumMod val="50000"/>
                  </a:schemeClr>
                </a:solidFill>
              </a:rPr>
              <a:t>DeRouen Jr, K., Ferguson, M. J., Norton, S., Park, Y. H., Lea, J., &amp; Streat-Bartlett, A. (2010). Civil war peace agreement implementation and state capacity. Journal of Peace Research, 47(3), 333-346.</a:t>
            </a:r>
            <a:endParaRPr lang="en-GB" altLang="zh-CN" sz="1000" dirty="0">
              <a:solidFill>
                <a:schemeClr val="bg1">
                  <a:lumMod val="50000"/>
                </a:schemeClr>
              </a:solidFill>
            </a:endParaRPr>
          </a:p>
        </p:txBody>
      </p:sp>
      <p:sp>
        <p:nvSpPr>
          <p:cNvPr id="14" name="矩形 13"/>
          <p:cNvSpPr/>
          <p:nvPr/>
        </p:nvSpPr>
        <p:spPr>
          <a:xfrm>
            <a:off x="1086485" y="5106035"/>
            <a:ext cx="9556115" cy="7372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90204" pitchFamily="34" charset="0"/>
              <a:buChar char="•"/>
            </a:pPr>
            <a:r>
              <a:rPr lang="en-US" sz="1400" dirty="0">
                <a:solidFill>
                  <a:srgbClr val="FFFFFF"/>
                </a:solidFill>
                <a:latin typeface="Arial" panose="020B0604020202090204" pitchFamily="34" charset="0"/>
                <a:cs typeface="Arial" panose="020B0604020202090204" pitchFamily="34" charset="0"/>
              </a:rPr>
              <a:t>Increase in the number of local peace agreements means more conflicts</a:t>
            </a:r>
            <a:endParaRPr lang="en-US" sz="1400" dirty="0">
              <a:solidFill>
                <a:srgbClr val="FFFFFF"/>
              </a:solidFill>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sz="1400" dirty="0">
                <a:solidFill>
                  <a:srgbClr val="FFFFFF"/>
                </a:solidFill>
                <a:latin typeface="Arial" panose="020B0604020202090204" pitchFamily="34" charset="0"/>
                <a:cs typeface="Arial" panose="020B0604020202090204" pitchFamily="34" charset="0"/>
              </a:rPr>
              <a:t>Increase in the number of local peace agreements means stronger peace consciousness and prediction of peace</a:t>
            </a:r>
            <a:endParaRPr lang="en-US" sz="1400" dirty="0">
              <a:solidFill>
                <a:srgbClr val="FFFFFF"/>
              </a:solidFill>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sz="1400" dirty="0">
                <a:solidFill>
                  <a:srgbClr val="FFFFFF"/>
                </a:solidFill>
                <a:latin typeface="Arial" panose="020B0604020202090204" pitchFamily="34" charset="0"/>
                <a:cs typeface="Arial" panose="020B0604020202090204" pitchFamily="34" charset="0"/>
              </a:rPr>
              <a:t>Number of local peace agreements have no relate directly to conflicts</a:t>
            </a:r>
            <a:endParaRPr lang="en-US" sz="1400" dirty="0">
              <a:solidFill>
                <a:srgbClr val="FFFFFF"/>
              </a:solidFill>
              <a:latin typeface="Arial" panose="020B0604020202090204" pitchFamily="34" charset="0"/>
              <a:cs typeface="Arial" panose="020B060402020209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340432"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Research</a:t>
            </a:r>
            <a:endParaRPr kumimoji="1" lang="zh-CN" altLang="en-US" sz="2000" b="1" i="1"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10" name="矩形 9"/>
          <p:cNvSpPr/>
          <p:nvPr/>
        </p:nvSpPr>
        <p:spPr>
          <a:xfrm>
            <a:off x="996950" y="2091690"/>
            <a:ext cx="8933180" cy="645160"/>
          </a:xfrm>
          <a:prstGeom prst="rect">
            <a:avLst/>
          </a:prstGeom>
        </p:spPr>
        <p:txBody>
          <a:bodyPr wrap="square">
            <a:spAutoFit/>
          </a:bodyPr>
          <a:lstStyle/>
          <a:p>
            <a:r>
              <a:rPr lang="en-US" altLang="zh-CN" b="1" dirty="0">
                <a:solidFill>
                  <a:srgbClr val="FFFFFF"/>
                </a:solidFill>
                <a:latin typeface="Arial Black" panose="020B0A04020102020204" pitchFamily="34" charset="0"/>
                <a:cs typeface="Arial Black" panose="020B0A04020102020204" pitchFamily="34" charset="0"/>
              </a:rPr>
              <a:t>How does mediator affect peace agreements and local peace?</a:t>
            </a:r>
            <a:endParaRPr lang="en-US" altLang="zh-CN" b="1" dirty="0">
              <a:solidFill>
                <a:srgbClr val="FFFFFF"/>
              </a:solidFill>
              <a:latin typeface="Arial Black" panose="020B0A04020102020204" pitchFamily="34" charset="0"/>
              <a:cs typeface="Arial Black" panose="020B0A04020102020204" pitchFamily="34" charset="0"/>
            </a:endParaRPr>
          </a:p>
          <a:p>
            <a:endParaRPr lang="en-US" altLang="zh-CN" b="1" dirty="0">
              <a:solidFill>
                <a:srgbClr val="FFFFFF"/>
              </a:solidFill>
              <a:latin typeface="Arial Black" panose="020B0A04020102020204" pitchFamily="34" charset="0"/>
              <a:cs typeface="Arial Black" panose="020B0A04020102020204" pitchFamily="34" charset="0"/>
            </a:endParaRPr>
          </a:p>
        </p:txBody>
      </p:sp>
      <p:sp>
        <p:nvSpPr>
          <p:cNvPr id="11" name="矩形 10"/>
          <p:cNvSpPr/>
          <p:nvPr/>
        </p:nvSpPr>
        <p:spPr>
          <a:xfrm>
            <a:off x="997063" y="2661905"/>
            <a:ext cx="8062397" cy="43694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90204" pitchFamily="34" charset="0"/>
              <a:buChar char="•"/>
            </a:pPr>
            <a:r>
              <a:rPr lang="en-US" sz="1400" dirty="0">
                <a:solidFill>
                  <a:srgbClr val="FFFFFF"/>
                </a:solidFill>
                <a:latin typeface="Arial" panose="020B0604020202090204" pitchFamily="34" charset="0"/>
                <a:cs typeface="Arial" panose="020B0604020202090204" pitchFamily="34" charset="0"/>
              </a:rPr>
              <a:t>P</a:t>
            </a:r>
            <a:r>
              <a:rPr altLang="zh-CN" sz="1400" dirty="0">
                <a:solidFill>
                  <a:srgbClr val="FFFFFF"/>
                </a:solidFill>
                <a:latin typeface="Arial" panose="020B0604020202090204" pitchFamily="34" charset="0"/>
                <a:cs typeface="Arial" panose="020B0604020202090204" pitchFamily="34" charset="0"/>
              </a:rPr>
              <a:t>ositive effects</a:t>
            </a:r>
            <a:endParaRPr altLang="zh-CN" sz="1400" dirty="0">
              <a:solidFill>
                <a:srgbClr val="FFFFFF"/>
              </a:solidFill>
              <a:latin typeface="Arial" panose="020B0604020202090204" pitchFamily="34" charset="0"/>
              <a:cs typeface="Arial" panose="020B0604020202090204" pitchFamily="34" charset="0"/>
            </a:endParaRPr>
          </a:p>
          <a:p>
            <a:r>
              <a:rPr lang="en-US" altLang="zh-CN" sz="1200" i="1" dirty="0">
                <a:solidFill>
                  <a:schemeClr val="bg1"/>
                </a:solidFill>
                <a:latin typeface="Arial" panose="020B0604020202090204" pitchFamily="34" charset="0"/>
                <a:cs typeface="Arial" panose="020B0604020202090204" pitchFamily="34" charset="0"/>
              </a:rPr>
              <a:t>“</a:t>
            </a:r>
            <a:r>
              <a:rPr lang="zh-CN" altLang="en-US" sz="1200" i="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championed the positive effects of mediation by regional organizations on conflict resolution</a:t>
            </a:r>
            <a:r>
              <a:rPr lang="en-US" altLang="zh-CN" sz="1200" i="1" dirty="0">
                <a:solidFill>
                  <a:schemeClr val="bg1"/>
                </a:solidFill>
                <a:latin typeface="Arial" panose="020B0604020202090204" pitchFamily="34" charset="0"/>
                <a:cs typeface="Arial" panose="020B0604020202090204" pitchFamily="34" charset="0"/>
              </a:rPr>
              <a:t>”</a:t>
            </a:r>
            <a:endParaRPr lang="en-GB" altLang="zh-CN" dirty="0">
              <a:solidFill>
                <a:schemeClr val="bg1"/>
              </a:solidFill>
            </a:endParaRPr>
          </a:p>
          <a:p>
            <a:r>
              <a:rPr lang="en-GB" altLang="zh-CN" sz="1000" dirty="0">
                <a:solidFill>
                  <a:schemeClr val="bg1">
                    <a:lumMod val="50000"/>
                  </a:schemeClr>
                </a:solidFill>
              </a:rPr>
              <a:t>Gartner, S. S. (2011). Signs of trouble: Regional organization mediation and civil war agreement durability. The Journal of Politics, 73(2), 380-390.</a:t>
            </a:r>
            <a:endParaRPr lang="en-GB" altLang="zh-CN" sz="1000" dirty="0">
              <a:solidFill>
                <a:schemeClr val="bg1">
                  <a:lumMod val="50000"/>
                </a:schemeClr>
              </a:solidFill>
            </a:endParaRPr>
          </a:p>
          <a:p>
            <a:endParaRPr lang="en-GB" altLang="zh-CN" sz="1000" dirty="0">
              <a:solidFill>
                <a:schemeClr val="bg1">
                  <a:lumMod val="50000"/>
                </a:schemeClr>
              </a:solidFill>
            </a:endParaRPr>
          </a:p>
          <a:p>
            <a:pPr marL="285750" indent="-285750">
              <a:buFont typeface="Arial" panose="020B0604020202090204" pitchFamily="34" charset="0"/>
              <a:buChar char="•"/>
            </a:pPr>
            <a:r>
              <a:rPr lang="en-US" altLang="en-GB" sz="1400" dirty="0">
                <a:solidFill>
                  <a:srgbClr val="FFFFFF"/>
                </a:solidFill>
                <a:latin typeface="Arial" panose="020B0604020202090204" pitchFamily="34" charset="0"/>
                <a:cs typeface="Arial" panose="020B0604020202090204" pitchFamily="34" charset="0"/>
              </a:rPr>
              <a:t>Roles</a:t>
            </a:r>
            <a:endParaRPr lang="en-GB" altLang="zh-CN" sz="1000" dirty="0">
              <a:solidFill>
                <a:schemeClr val="bg1"/>
              </a:solidFill>
            </a:endParaRPr>
          </a:p>
          <a:p>
            <a:endParaRPr lang="en-GB" altLang="zh-CN" sz="1000" dirty="0">
              <a:solidFill>
                <a:schemeClr val="bg1"/>
              </a:solidFill>
            </a:endParaRPr>
          </a:p>
          <a:p>
            <a:r>
              <a:rPr lang="en-US" altLang="zh-CN" sz="1200" i="1" dirty="0">
                <a:solidFill>
                  <a:schemeClr val="bg1"/>
                </a:solidFill>
                <a:latin typeface="Arial" panose="020B0604020202090204" pitchFamily="34" charset="0"/>
                <a:cs typeface="Arial" panose="020B0604020202090204" pitchFamily="34" charset="0"/>
              </a:rPr>
              <a:t>“ </a:t>
            </a:r>
            <a:r>
              <a:rPr sz="1200" i="1" dirty="0">
                <a:solidFill>
                  <a:schemeClr val="bg1"/>
                </a:solidFill>
                <a:latin typeface="Arial" panose="020B0604020202090204" pitchFamily="34" charset="0"/>
                <a:cs typeface="Arial" panose="020B0604020202090204" pitchFamily="34" charset="0"/>
              </a:rPr>
              <a:t>It was found that a mediator intervenes because of its interest in the conflict or in obtaining an outcome, and it can play three roles-communicator, formulator, manipulator- in accomplishing its objectives.</a:t>
            </a:r>
            <a:r>
              <a:rPr lang="en-US" altLang="zh-CN" sz="1200" i="1" dirty="0">
                <a:solidFill>
                  <a:schemeClr val="bg1"/>
                </a:solidFill>
                <a:latin typeface="Arial" panose="020B0604020202090204" pitchFamily="34" charset="0"/>
                <a:cs typeface="Arial" panose="020B0604020202090204" pitchFamily="34" charset="0"/>
                <a:sym typeface="+mn-ea"/>
              </a:rPr>
              <a:t>”</a:t>
            </a:r>
            <a:endParaRPr lang="en-US" altLang="zh-CN" sz="1200" i="1" dirty="0">
              <a:solidFill>
                <a:schemeClr val="bg1"/>
              </a:solidFill>
              <a:latin typeface="Arial" panose="020B0604020202090204" pitchFamily="34" charset="0"/>
              <a:cs typeface="Arial" panose="020B0604020202090204" pitchFamily="34" charset="0"/>
              <a:sym typeface="+mn-ea"/>
            </a:endParaRPr>
          </a:p>
          <a:p>
            <a:r>
              <a:rPr lang="en-GB" altLang="zh-CN" sz="1000">
                <a:solidFill>
                  <a:schemeClr val="bg1">
                    <a:lumMod val="50000"/>
                  </a:schemeClr>
                </a:solidFill>
              </a:rPr>
              <a:t>Zartman, I. W. , &amp; Touval, S. . (1985). International mediation: conflict resolution and power politics. Journal of Social Issues.</a:t>
            </a:r>
            <a:endParaRPr lang="en-GB" altLang="zh-CN" sz="1000">
              <a:solidFill>
                <a:schemeClr val="bg1">
                  <a:lumMod val="50000"/>
                </a:schemeClr>
              </a:solidFill>
            </a:endParaRPr>
          </a:p>
          <a:p>
            <a:endParaRPr lang="en-GB" altLang="zh-CN" sz="1000" dirty="0">
              <a:solidFill>
                <a:schemeClr val="bg1">
                  <a:lumMod val="50000"/>
                </a:schemeClr>
              </a:solidFill>
            </a:endParaRPr>
          </a:p>
          <a:p>
            <a:pPr marL="285750" indent="-285750">
              <a:buFont typeface="Arial" panose="020B0604020202090204" pitchFamily="34" charset="0"/>
              <a:buChar char="•"/>
            </a:pPr>
            <a:r>
              <a:rPr lang="en-US" altLang="en-GB" sz="1400" i="1" dirty="0">
                <a:solidFill>
                  <a:schemeClr val="bg1"/>
                </a:solidFill>
                <a:latin typeface="Arial" panose="020B0604020202090204" pitchFamily="34" charset="0"/>
                <a:cs typeface="Arial" panose="020B0604020202090204" pitchFamily="34" charset="0"/>
                <a:sym typeface="+mn-ea"/>
              </a:rPr>
              <a:t>Sustain peace</a:t>
            </a:r>
            <a:endParaRPr lang="en-US" altLang="en-GB" sz="1400" i="1" dirty="0">
              <a:solidFill>
                <a:schemeClr val="bg1"/>
              </a:solidFill>
              <a:latin typeface="Arial" panose="020B0604020202090204" pitchFamily="34" charset="0"/>
              <a:cs typeface="Arial" panose="020B0604020202090204" pitchFamily="34" charset="0"/>
              <a:sym typeface="+mn-ea"/>
            </a:endParaRPr>
          </a:p>
          <a:p>
            <a:r>
              <a:rPr lang="en-GB" altLang="zh-CN" sz="1200" i="1" dirty="0">
                <a:solidFill>
                  <a:schemeClr val="bg1"/>
                </a:solidFill>
                <a:latin typeface="Arial" panose="020B0604020202090204" pitchFamily="34" charset="0"/>
                <a:cs typeface="Arial" panose="020B0604020202090204" pitchFamily="34" charset="0"/>
                <a:sym typeface="+mn-ea"/>
              </a:rPr>
              <a:t>“ We find that peace agreements are more likely to sustain peace after civil wars if they involve third party mediators in the stages of agreement design and implementation to reduce uncertainties resulting from the commitment problem, especially when the state capacity is weak.</a:t>
            </a:r>
            <a:r>
              <a:rPr lang="en-US" altLang="zh-CN" sz="1200" i="1" dirty="0">
                <a:solidFill>
                  <a:schemeClr val="bg1"/>
                </a:solidFill>
                <a:latin typeface="Arial" panose="020B0604020202090204" pitchFamily="34" charset="0"/>
                <a:cs typeface="Arial" panose="020B0604020202090204" pitchFamily="34" charset="0"/>
              </a:rPr>
              <a:t>”</a:t>
            </a:r>
            <a:endParaRPr lang="en-US" altLang="zh-CN" sz="1200" i="1" dirty="0">
              <a:solidFill>
                <a:schemeClr val="bg1"/>
              </a:solidFill>
              <a:latin typeface="Arial" panose="020B0604020202090204" pitchFamily="34" charset="0"/>
              <a:cs typeface="Arial" panose="020B0604020202090204" pitchFamily="34" charset="0"/>
            </a:endParaRPr>
          </a:p>
          <a:p>
            <a:r>
              <a:rPr lang="en-GB" altLang="zh-CN" sz="1000" dirty="0">
                <a:solidFill>
                  <a:schemeClr val="bg1">
                    <a:lumMod val="50000"/>
                  </a:schemeClr>
                </a:solidFill>
                <a:sym typeface="+mn-ea"/>
              </a:rPr>
              <a:t>Negotiated settlement and the durability of peace: Agreement design, implementation, and mediated civil wars, Chong Chen</a:t>
            </a:r>
            <a:endParaRPr lang="en-GB" altLang="zh-CN" sz="1000" dirty="0">
              <a:solidFill>
                <a:schemeClr val="bg1">
                  <a:lumMod val="50000"/>
                </a:schemeClr>
              </a:solidFill>
            </a:endParaRPr>
          </a:p>
          <a:p>
            <a:endParaRPr lang="en-GB" altLang="zh-CN" sz="1000" dirty="0">
              <a:solidFill>
                <a:schemeClr val="bg1">
                  <a:lumMod val="50000"/>
                </a:schemeClr>
              </a:solidFill>
            </a:endParaRPr>
          </a:p>
          <a:p>
            <a:endParaRPr lang="en-US" altLang="zh-CN" sz="1000" dirty="0">
              <a:solidFill>
                <a:schemeClr val="bg1">
                  <a:lumMod val="50000"/>
                </a:schemeClr>
              </a:solidFill>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000" dirty="0">
              <a:solidFill>
                <a:schemeClr val="bg1"/>
              </a:solidFill>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400" i="1" dirty="0">
              <a:solidFill>
                <a:schemeClr val="bg1"/>
              </a:solidFill>
              <a:latin typeface="Arial" panose="020B0604020202090204" pitchFamily="34" charset="0"/>
              <a:cs typeface="Arial" panose="020B0604020202090204" pitchFamily="34" charset="0"/>
            </a:endParaRPr>
          </a:p>
          <a:p>
            <a:endParaRPr lang="zh-CN" altLang="en-US" sz="1400" i="1" dirty="0">
              <a:solidFill>
                <a:srgbClr val="FFFFFF"/>
              </a:solidFill>
              <a:latin typeface="Arial" panose="020B0604020202090204" pitchFamily="34" charset="0"/>
              <a:cs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340432" cy="40011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Research</a:t>
            </a:r>
            <a:endParaRPr kumimoji="1" lang="zh-CN" altLang="en-US" sz="2000" b="1" i="1"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10" name="矩形 9"/>
          <p:cNvSpPr/>
          <p:nvPr/>
        </p:nvSpPr>
        <p:spPr>
          <a:xfrm>
            <a:off x="997063" y="2138489"/>
            <a:ext cx="6096000" cy="369332"/>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solidFill>
                  <a:schemeClr val="bg1"/>
                </a:solidFill>
                <a:latin typeface="Arial Black" panose="020B0A04020102020204" pitchFamily="34" charset="0"/>
                <a:cs typeface="Arial Black" panose="020B0A04020102020204" pitchFamily="34" charset="0"/>
              </a:rPr>
              <a:t>What factors might affect the type of mediator?</a:t>
            </a:r>
            <a:endParaRPr kumimoji="1" lang="zh-CN" altLang="en-US" b="1" dirty="0">
              <a:solidFill>
                <a:schemeClr val="bg1"/>
              </a:solidFill>
              <a:latin typeface="Arial Black" panose="020B0A04020102020204" pitchFamily="34" charset="0"/>
              <a:cs typeface="Arial Black" panose="020B0A04020102020204" pitchFamily="34" charset="0"/>
            </a:endParaRPr>
          </a:p>
        </p:txBody>
      </p:sp>
      <p:sp>
        <p:nvSpPr>
          <p:cNvPr id="11" name="矩形 10"/>
          <p:cNvSpPr/>
          <p:nvPr/>
        </p:nvSpPr>
        <p:spPr>
          <a:xfrm>
            <a:off x="997063" y="2750170"/>
            <a:ext cx="8062397" cy="44012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90204" pitchFamily="34" charset="0"/>
              <a:buChar char="•"/>
            </a:pPr>
            <a:r>
              <a:rPr lang="en-US" altLang="zh-CN" sz="1400" dirty="0">
                <a:solidFill>
                  <a:srgbClr val="FFFFFF"/>
                </a:solidFill>
                <a:latin typeface="Arial" panose="020B0604020202090204" pitchFamily="34" charset="0"/>
                <a:cs typeface="Arial" panose="020B0604020202090204" pitchFamily="34" charset="0"/>
              </a:rPr>
              <a:t>The capacity of the </a:t>
            </a:r>
            <a:r>
              <a:rPr lang="en-GB" altLang="zh-CN" sz="1400" dirty="0">
                <a:solidFill>
                  <a:srgbClr val="FFFFFF"/>
                </a:solidFill>
                <a:latin typeface="Arial" panose="020B0604020202090204" pitchFamily="34" charset="0"/>
                <a:cs typeface="Arial" panose="020B0604020202090204" pitchFamily="34" charset="0"/>
              </a:rPr>
              <a:t>insurgents</a:t>
            </a:r>
            <a:endParaRPr lang="en-GB" altLang="zh-CN" sz="1400" dirty="0">
              <a:solidFill>
                <a:srgbClr val="FFFFFF"/>
              </a:solidFill>
              <a:latin typeface="Arial" panose="020B0604020202090204" pitchFamily="34" charset="0"/>
              <a:cs typeface="Arial" panose="020B0604020202090204" pitchFamily="34" charset="0"/>
            </a:endParaRPr>
          </a:p>
          <a:p>
            <a:pPr algn="just"/>
            <a:r>
              <a:rPr lang="en-US" altLang="zh-CN" sz="1200" i="1" dirty="0">
                <a:solidFill>
                  <a:schemeClr val="bg1"/>
                </a:solidFill>
                <a:latin typeface="Arial" panose="020B0604020202090204" pitchFamily="34" charset="0"/>
                <a:cs typeface="Arial" panose="020B0604020202090204" pitchFamily="34" charset="0"/>
              </a:rPr>
              <a:t>“</a:t>
            </a:r>
            <a:r>
              <a:rPr lang="zh-CN" altLang="en-US" sz="1200" i="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The results suggest that relatively stronger insurgents are more likely to force the state to open a mediation process and eventually concede some form of settlement.</a:t>
            </a:r>
            <a:r>
              <a:rPr lang="en-US" altLang="zh-CN" sz="1200" i="1" dirty="0">
                <a:solidFill>
                  <a:schemeClr val="bg1"/>
                </a:solidFill>
                <a:latin typeface="Arial" panose="020B0604020202090204" pitchFamily="34" charset="0"/>
                <a:cs typeface="Arial" panose="020B0604020202090204" pitchFamily="34" charset="0"/>
              </a:rPr>
              <a:t>”</a:t>
            </a:r>
            <a:endParaRPr lang="en-GB" altLang="zh-CN" dirty="0">
              <a:solidFill>
                <a:schemeClr val="bg1"/>
              </a:solidFill>
            </a:endParaRPr>
          </a:p>
          <a:p>
            <a:r>
              <a:rPr lang="en-GB" altLang="zh-CN" sz="1000" dirty="0">
                <a:solidFill>
                  <a:schemeClr val="bg1">
                    <a:lumMod val="50000"/>
                  </a:schemeClr>
                </a:solidFill>
              </a:rPr>
              <a:t>Clayton, G. (2013). Relative rebel strength and the onset and outcome of civil war mediation. </a:t>
            </a:r>
            <a:r>
              <a:rPr lang="en-GB" altLang="zh-CN" sz="1000" i="1" dirty="0">
                <a:solidFill>
                  <a:schemeClr val="bg1">
                    <a:lumMod val="50000"/>
                  </a:schemeClr>
                </a:solidFill>
              </a:rPr>
              <a:t>Journal of Peace Research</a:t>
            </a:r>
            <a:r>
              <a:rPr lang="en-GB" altLang="zh-CN" sz="1000" dirty="0">
                <a:solidFill>
                  <a:schemeClr val="bg1">
                    <a:lumMod val="50000"/>
                  </a:schemeClr>
                </a:solidFill>
              </a:rPr>
              <a:t>, </a:t>
            </a:r>
            <a:r>
              <a:rPr lang="en-GB" altLang="zh-CN" sz="1000" i="1" dirty="0">
                <a:solidFill>
                  <a:schemeClr val="bg1">
                    <a:lumMod val="50000"/>
                  </a:schemeClr>
                </a:solidFill>
              </a:rPr>
              <a:t>50</a:t>
            </a:r>
            <a:r>
              <a:rPr lang="en-GB" altLang="zh-CN" sz="1000" dirty="0">
                <a:solidFill>
                  <a:schemeClr val="bg1">
                    <a:lumMod val="50000"/>
                  </a:schemeClr>
                </a:solidFill>
              </a:rPr>
              <a:t>(5), 609-622.</a:t>
            </a:r>
            <a:endParaRPr lang="en-GB" altLang="zh-CN" sz="1000" dirty="0">
              <a:solidFill>
                <a:schemeClr val="bg1">
                  <a:lumMod val="50000"/>
                </a:schemeClr>
              </a:solidFill>
            </a:endParaRPr>
          </a:p>
          <a:p>
            <a:endParaRPr lang="en-GB" altLang="zh-CN" sz="1000" dirty="0">
              <a:solidFill>
                <a:schemeClr val="bg1">
                  <a:lumMod val="50000"/>
                </a:schemeClr>
              </a:solidFill>
            </a:endParaRPr>
          </a:p>
          <a:p>
            <a:pPr marL="285750" indent="-285750">
              <a:buFont typeface="Arial" panose="020B0604020202090204" pitchFamily="34" charset="0"/>
              <a:buChar char="•"/>
            </a:pPr>
            <a:r>
              <a:rPr lang="en-GB" altLang="zh-CN" sz="1400" dirty="0">
                <a:solidFill>
                  <a:srgbClr val="FFFFFF"/>
                </a:solidFill>
                <a:latin typeface="Arial" panose="020B0604020202090204" pitchFamily="34" charset="0"/>
                <a:cs typeface="Arial" panose="020B0604020202090204" pitchFamily="34" charset="0"/>
              </a:rPr>
              <a:t>Cultures</a:t>
            </a:r>
            <a:endParaRPr lang="en-GB" altLang="zh-CN" sz="1000" dirty="0">
              <a:solidFill>
                <a:schemeClr val="bg1"/>
              </a:solidFill>
            </a:endParaRPr>
          </a:p>
          <a:p>
            <a:endParaRPr lang="en-GB" altLang="zh-CN" sz="1000" dirty="0">
              <a:solidFill>
                <a:schemeClr val="bg1"/>
              </a:solidFill>
            </a:endParaRPr>
          </a:p>
          <a:p>
            <a:pPr algn="just"/>
            <a:r>
              <a:rPr lang="en-US" altLang="zh-CN" sz="1200" i="1" dirty="0">
                <a:solidFill>
                  <a:schemeClr val="bg1"/>
                </a:solidFill>
                <a:latin typeface="Arial" panose="020B0604020202090204" pitchFamily="34" charset="0"/>
                <a:cs typeface="Arial" panose="020B0604020202090204" pitchFamily="34" charset="0"/>
              </a:rPr>
              <a:t>“ </a:t>
            </a:r>
            <a:r>
              <a:rPr lang="en-GB" altLang="zh-CN" sz="1200" b="1" i="1" dirty="0">
                <a:solidFill>
                  <a:schemeClr val="bg1"/>
                </a:solidFill>
                <a:latin typeface="Arial" panose="020B0604020202090204" pitchFamily="34" charset="0"/>
                <a:cs typeface="Arial" panose="020B0604020202090204" pitchFamily="34" charset="0"/>
              </a:rPr>
              <a:t>Support for the hypothesis that mediation is more likely to succeed when the parties are from similar social cultures</a:t>
            </a:r>
            <a:r>
              <a:rPr lang="en-GB" altLang="zh-CN" sz="1200" i="1" dirty="0">
                <a:solidFill>
                  <a:schemeClr val="bg1"/>
                </a:solidFill>
                <a:latin typeface="Arial" panose="020B0604020202090204" pitchFamily="34" charset="0"/>
                <a:cs typeface="Arial" panose="020B0604020202090204" pitchFamily="34" charset="0"/>
              </a:rPr>
              <a:t>. </a:t>
            </a:r>
            <a:r>
              <a:rPr lang="zh-CN" altLang="en-US" sz="1200" i="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We also find that mediation is more likely to succeed when the parties share democratic political cultures, a finding that is consistent with the cultural/normative explanation for the democratic peace.</a:t>
            </a:r>
            <a:r>
              <a:rPr lang="zh-CN" altLang="en-US" sz="1200" i="1" dirty="0">
                <a:solidFill>
                  <a:schemeClr val="bg1"/>
                </a:solidFill>
                <a:latin typeface="Arial" panose="020B0604020202090204" pitchFamily="34" charset="0"/>
                <a:cs typeface="Arial" panose="020B0604020202090204" pitchFamily="34" charset="0"/>
              </a:rPr>
              <a:t> ”</a:t>
            </a:r>
            <a:endParaRPr lang="en-US" altLang="zh-CN" sz="1200" i="1" dirty="0">
              <a:solidFill>
                <a:schemeClr val="bg1"/>
              </a:solidFill>
              <a:latin typeface="Arial" panose="020B0604020202090204" pitchFamily="34" charset="0"/>
              <a:cs typeface="Arial" panose="020B0604020202090204" pitchFamily="34" charset="0"/>
            </a:endParaRPr>
          </a:p>
          <a:p>
            <a:r>
              <a:rPr lang="en-GB" altLang="zh-CN" sz="1000" dirty="0" err="1">
                <a:solidFill>
                  <a:schemeClr val="bg1">
                    <a:lumMod val="50000"/>
                  </a:schemeClr>
                </a:solidFill>
              </a:rPr>
              <a:t>Leng</a:t>
            </a:r>
            <a:r>
              <a:rPr lang="en-GB" altLang="zh-CN" sz="1000" dirty="0">
                <a:solidFill>
                  <a:schemeClr val="bg1">
                    <a:lumMod val="50000"/>
                  </a:schemeClr>
                </a:solidFill>
              </a:rPr>
              <a:t>, R. J., &amp; Regan, P. M. (2003). Social and political cultural effects on the outcomes of mediation in militarized interstate disputes. International Studies Quarterly, 47(3), 431-452.</a:t>
            </a:r>
            <a:endParaRPr lang="en-GB" altLang="zh-CN" sz="1000" dirty="0">
              <a:solidFill>
                <a:schemeClr val="bg1">
                  <a:lumMod val="50000"/>
                </a:schemeClr>
              </a:solidFill>
            </a:endParaRPr>
          </a:p>
          <a:p>
            <a:endParaRPr lang="en-GB" altLang="zh-CN" sz="1000" dirty="0">
              <a:solidFill>
                <a:schemeClr val="bg1">
                  <a:lumMod val="50000"/>
                </a:schemeClr>
              </a:solidFill>
            </a:endParaRPr>
          </a:p>
          <a:p>
            <a:pPr marL="285750" indent="-285750">
              <a:buFont typeface="Arial" panose="020B0604020202090204" pitchFamily="34" charset="0"/>
              <a:buChar char="•"/>
            </a:pPr>
            <a:r>
              <a:rPr lang="en-US" altLang="zh-CN" sz="1400" dirty="0">
                <a:solidFill>
                  <a:srgbClr val="FFFFFF"/>
                </a:solidFill>
                <a:latin typeface="Arial" panose="020B0604020202090204" pitchFamily="34" charset="0"/>
                <a:cs typeface="Arial" panose="020B0604020202090204" pitchFamily="34" charset="0"/>
              </a:rPr>
              <a:t>E</a:t>
            </a:r>
            <a:r>
              <a:rPr lang="en-GB" altLang="zh-CN" sz="1400" dirty="0" err="1">
                <a:solidFill>
                  <a:srgbClr val="FFFFFF"/>
                </a:solidFill>
                <a:latin typeface="Arial" panose="020B0604020202090204" pitchFamily="34" charset="0"/>
                <a:cs typeface="Arial" panose="020B0604020202090204" pitchFamily="34" charset="0"/>
              </a:rPr>
              <a:t>conomic</a:t>
            </a:r>
            <a:endParaRPr lang="en-GB" altLang="zh-CN" sz="1400" dirty="0">
              <a:solidFill>
                <a:srgbClr val="FFFFFF"/>
              </a:solidFill>
              <a:latin typeface="Arial" panose="020B0604020202090204" pitchFamily="34" charset="0"/>
              <a:cs typeface="Arial" panose="020B0604020202090204" pitchFamily="34" charset="0"/>
            </a:endParaRPr>
          </a:p>
          <a:p>
            <a:pPr algn="just"/>
            <a:r>
              <a:rPr lang="zh-CN" altLang="en-US" sz="1200" i="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Even though the relevance of business actors in peace processes is increasingly acknowledged, analysis of their particular roles and contributions </a:t>
            </a:r>
            <a:r>
              <a:rPr lang="en-GB" altLang="zh-CN" sz="1200" b="1" i="1" dirty="0">
                <a:solidFill>
                  <a:schemeClr val="bg1"/>
                </a:solidFill>
                <a:latin typeface="Arial" panose="020B0604020202090204" pitchFamily="34" charset="0"/>
                <a:cs typeface="Arial" panose="020B0604020202090204" pitchFamily="34" charset="0"/>
              </a:rPr>
              <a:t>remain sparse</a:t>
            </a:r>
            <a:r>
              <a:rPr lang="en-GB" altLang="zh-CN" sz="1200" b="1" dirty="0">
                <a:solidFill>
                  <a:schemeClr val="bg1"/>
                </a:solidFill>
                <a:latin typeface="Arial" panose="020B0604020202090204" pitchFamily="34" charset="0"/>
                <a:cs typeface="Arial" panose="020B0604020202090204" pitchFamily="34" charset="0"/>
              </a:rPr>
              <a:t> </a:t>
            </a:r>
            <a:r>
              <a:rPr lang="en-GB" altLang="zh-CN" sz="1200" i="1" dirty="0">
                <a:solidFill>
                  <a:schemeClr val="bg1"/>
                </a:solidFill>
                <a:latin typeface="Arial" panose="020B0604020202090204" pitchFamily="34" charset="0"/>
                <a:cs typeface="Arial" panose="020B0604020202090204" pitchFamily="34" charset="0"/>
              </a:rPr>
              <a:t>in peace mediation literature</a:t>
            </a:r>
            <a:r>
              <a:rPr lang="en-US" altLang="zh-CN" sz="1200" i="1" dirty="0">
                <a:solidFill>
                  <a:schemeClr val="bg1"/>
                </a:solidFill>
                <a:latin typeface="Arial" panose="020B0604020202090204" pitchFamily="34" charset="0"/>
                <a:cs typeface="Arial" panose="020B0604020202090204" pitchFamily="34" charset="0"/>
              </a:rPr>
              <a:t>.”</a:t>
            </a:r>
            <a:endParaRPr lang="en-US" altLang="zh-CN" sz="1200" i="1" dirty="0">
              <a:solidFill>
                <a:schemeClr val="bg1"/>
              </a:solidFill>
              <a:latin typeface="Arial" panose="020B0604020202090204" pitchFamily="34" charset="0"/>
              <a:cs typeface="Arial" panose="020B0604020202090204" pitchFamily="34" charset="0"/>
            </a:endParaRPr>
          </a:p>
          <a:p>
            <a:r>
              <a:rPr lang="en-GB" altLang="zh-CN" sz="1000" dirty="0" err="1">
                <a:solidFill>
                  <a:schemeClr val="bg1">
                    <a:lumMod val="50000"/>
                  </a:schemeClr>
                </a:solidFill>
              </a:rPr>
              <a:t>Iff</a:t>
            </a:r>
            <a:r>
              <a:rPr lang="en-GB" altLang="zh-CN" sz="1000" dirty="0">
                <a:solidFill>
                  <a:schemeClr val="bg1">
                    <a:lumMod val="50000"/>
                  </a:schemeClr>
                </a:solidFill>
              </a:rPr>
              <a:t>, A., &amp; Alluri, R. M. (2016). Business actors in peace mediation processes. Business and Society Review, 121(2), 187-215.</a:t>
            </a:r>
            <a:endParaRPr lang="en-GB" altLang="zh-CN" sz="1000" dirty="0">
              <a:solidFill>
                <a:schemeClr val="bg1">
                  <a:lumMod val="50000"/>
                </a:schemeClr>
              </a:solidFill>
            </a:endParaRPr>
          </a:p>
          <a:p>
            <a:endParaRPr lang="en-US" altLang="zh-CN" sz="1000" dirty="0">
              <a:solidFill>
                <a:schemeClr val="bg1">
                  <a:lumMod val="50000"/>
                </a:schemeClr>
              </a:solidFill>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000" dirty="0">
              <a:solidFill>
                <a:schemeClr val="bg1"/>
              </a:solidFill>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200" i="1" dirty="0">
              <a:solidFill>
                <a:schemeClr val="bg1"/>
              </a:solidFill>
              <a:latin typeface="Arial" panose="020B0604020202090204" pitchFamily="34" charset="0"/>
              <a:cs typeface="Arial" panose="020B0604020202090204" pitchFamily="34" charset="0"/>
            </a:endParaRPr>
          </a:p>
          <a:p>
            <a:endParaRPr lang="en-GB" altLang="zh-CN" sz="1400" i="1" dirty="0">
              <a:solidFill>
                <a:schemeClr val="bg1"/>
              </a:solidFill>
              <a:latin typeface="Arial" panose="020B0604020202090204" pitchFamily="34" charset="0"/>
              <a:cs typeface="Arial" panose="020B0604020202090204" pitchFamily="34" charset="0"/>
            </a:endParaRPr>
          </a:p>
          <a:p>
            <a:endParaRPr lang="zh-CN" altLang="en-US" sz="1400" i="1" dirty="0">
              <a:solidFill>
                <a:srgbClr val="FFFFFF"/>
              </a:solidFill>
              <a:latin typeface="Arial" panose="020B0604020202090204" pitchFamily="34" charset="0"/>
              <a:cs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4" name="文本框 3"/>
          <p:cNvSpPr txBox="1"/>
          <p:nvPr/>
        </p:nvSpPr>
        <p:spPr>
          <a:xfrm>
            <a:off x="997063" y="529917"/>
            <a:ext cx="1367155" cy="39878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Anaysis 1</a:t>
            </a:r>
            <a:endParaRPr kumimoji="1" lang="en-US" altLang="zh-CN" sz="2000" b="1" i="1" dirty="0">
              <a:solidFill>
                <a:schemeClr val="bg1"/>
              </a:solidFill>
              <a:latin typeface="Arial" panose="020B0604020202090204" pitchFamily="34" charset="0"/>
              <a:cs typeface="Arial" panose="020B0604020202090204" pitchFamily="34" charset="0"/>
            </a:endParaRPr>
          </a:p>
        </p:txBody>
      </p:sp>
      <p:sp>
        <p:nvSpPr>
          <p:cNvPr id="2" name="矩形 1"/>
          <p:cNvSpPr/>
          <p:nvPr/>
        </p:nvSpPr>
        <p:spPr>
          <a:xfrm>
            <a:off x="515620" y="1783715"/>
            <a:ext cx="5016500" cy="4831080"/>
          </a:xfrm>
          <a:prstGeom prst="rect">
            <a:avLst/>
          </a:prstGeom>
        </p:spPr>
        <p:txBody>
          <a:bodyPr wrap="square">
            <a:spAutoFit/>
          </a:bodyPr>
          <a:lstStyle/>
          <a:p>
            <a:pPr algn="just"/>
            <a:r>
              <a:rPr lang="en-US" altLang="zh-CN" sz="1400" dirty="0">
                <a:solidFill>
                  <a:schemeClr val="bg1"/>
                </a:solidFill>
                <a:latin typeface="Arial" panose="020B0604020202090204" pitchFamily="34" charset="0"/>
                <a:cs typeface="Arial" panose="020B0604020202090204" pitchFamily="34" charset="0"/>
                <a:sym typeface="+mn-ea"/>
              </a:rPr>
              <a:t>With hypotheses, we made a timeline with important timepoint of the four countries which have the most local peace agreements. </a:t>
            </a:r>
            <a:endParaRPr lang="en-US" altLang="zh-CN" sz="1400" dirty="0">
              <a:solidFill>
                <a:schemeClr val="bg1"/>
              </a:solidFill>
              <a:latin typeface="Arial" panose="020B0604020202090204" pitchFamily="34" charset="0"/>
              <a:cs typeface="Arial" panose="020B0604020202090204" pitchFamily="34" charset="0"/>
            </a:endParaRPr>
          </a:p>
          <a:p>
            <a:pPr algn="just"/>
            <a:endParaRPr lang="en-US" altLang="zh-CN" sz="1400" dirty="0">
              <a:solidFill>
                <a:schemeClr val="bg1"/>
              </a:solidFill>
              <a:latin typeface="Arial" panose="020B0604020202090204" pitchFamily="34" charset="0"/>
              <a:cs typeface="Arial" panose="020B0604020202090204" pitchFamily="34" charset="0"/>
            </a:endParaRPr>
          </a:p>
          <a:p>
            <a:pPr algn="just"/>
            <a:r>
              <a:rPr lang="en-US" altLang="zh-CN" sz="1400" dirty="0">
                <a:solidFill>
                  <a:schemeClr val="bg1"/>
                </a:solidFill>
                <a:latin typeface="Arial" panose="020B0604020202090204" pitchFamily="34" charset="0"/>
                <a:cs typeface="Arial" panose="020B0604020202090204" pitchFamily="34" charset="0"/>
              </a:rPr>
              <a:t>For these four countries, the rises and peaks in the number of local peace agreements have different conclusions. For two of them the peaks mean the peace is coming soon, but for others, the peaks means conflicts are getting worse. These are two opposite conclusions, so we introduce the pax_all_agreements data and find the trend are the same. So we still couldn’t draw conclusion on the relationship between the number of local peace agreements and the war processes, because maybe it isn’t local peace agreements influence conflicts, but other peace agreements do. </a:t>
            </a:r>
            <a:endParaRPr lang="en-US" altLang="zh-CN" sz="1400" dirty="0">
              <a:solidFill>
                <a:schemeClr val="bg1"/>
              </a:solidFill>
              <a:latin typeface="Arial" panose="020B0604020202090204" pitchFamily="34" charset="0"/>
              <a:cs typeface="Arial" panose="020B0604020202090204" pitchFamily="34" charset="0"/>
            </a:endParaRPr>
          </a:p>
          <a:p>
            <a:pPr algn="just"/>
            <a:endParaRPr lang="en-US" altLang="zh-CN" sz="1400" dirty="0">
              <a:solidFill>
                <a:schemeClr val="bg1"/>
              </a:solidFill>
              <a:latin typeface="Arial" panose="020B0604020202090204" pitchFamily="34" charset="0"/>
              <a:cs typeface="Arial" panose="020B0604020202090204" pitchFamily="34" charset="0"/>
            </a:endParaRPr>
          </a:p>
          <a:p>
            <a:pPr algn="just"/>
            <a:r>
              <a:rPr lang="en-US" altLang="zh-CN" sz="1400" dirty="0">
                <a:solidFill>
                  <a:schemeClr val="bg1"/>
                </a:solidFill>
                <a:latin typeface="Arial" panose="020B0604020202090204" pitchFamily="34" charset="0"/>
                <a:cs typeface="Arial" panose="020B0604020202090204" pitchFamily="34" charset="0"/>
              </a:rPr>
              <a:t>So we made a graph on the percentage of local peace agreements and we could see peaks of percentage of local peace agreements usually mean the beginning of wars or a new stage of wars. We guess it is because at the beginning of a war, many citizens are pursuing peace,but there are not much consensus that the two sides could achieve. So they have to sign local peace agreements to seek for local peace.</a:t>
            </a:r>
            <a:endParaRPr lang="en-US" altLang="zh-CN" sz="1400"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pic>
        <p:nvPicPr>
          <p:cNvPr id="3" name="图片 2" descr="截屏2020-12-02 下午10.40.23"/>
          <p:cNvPicPr>
            <a:picLocks noChangeAspect="1"/>
          </p:cNvPicPr>
          <p:nvPr/>
        </p:nvPicPr>
        <p:blipFill>
          <a:blip r:embed="rId2"/>
          <a:stretch>
            <a:fillRect/>
          </a:stretch>
        </p:blipFill>
        <p:spPr>
          <a:xfrm>
            <a:off x="6047105" y="-20320"/>
            <a:ext cx="6144895" cy="6898640"/>
          </a:xfrm>
          <a:prstGeom prst="rect">
            <a:avLst/>
          </a:prstGeom>
        </p:spPr>
      </p:pic>
      <p:sp>
        <p:nvSpPr>
          <p:cNvPr id="5" name="文本框 4"/>
          <p:cNvSpPr txBox="1"/>
          <p:nvPr/>
        </p:nvSpPr>
        <p:spPr>
          <a:xfrm>
            <a:off x="515620" y="970915"/>
            <a:ext cx="5016500" cy="922020"/>
          </a:xfrm>
          <a:prstGeom prst="rect">
            <a:avLst/>
          </a:prstGeom>
          <a:noFill/>
        </p:spPr>
        <p:txBody>
          <a:bodyPr wrap="square" rtlCol="0" anchor="t">
            <a:spAutoFit/>
          </a:bodyPr>
          <a:p>
            <a:r>
              <a:rPr lang="en-US" altLang="zh-CN" dirty="0">
                <a:solidFill>
                  <a:srgbClr val="FFFFFF"/>
                </a:solidFill>
                <a:latin typeface="Arial Black" panose="020B0A04020102020204" pitchFamily="34" charset="0"/>
                <a:cs typeface="Arial Black" panose="020B0A04020102020204" pitchFamily="34" charset="0"/>
                <a:sym typeface="+mn-ea"/>
              </a:rPr>
              <a:t>Does the number of local peace agreement affect the number of wars?</a:t>
            </a:r>
            <a:endParaRPr lang="en-US" altLang="zh-CN" dirty="0">
              <a:solidFill>
                <a:srgbClr val="FFFFFF"/>
              </a:solidFill>
              <a:latin typeface="Arial Black" panose="020B0A04020102020204" pitchFamily="34" charset="0"/>
              <a:cs typeface="Arial Black" panose="020B0A04020102020204" pitchFamily="34" charset="0"/>
            </a:endParaRP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t> </a:t>
            </a:r>
            <a:endParaRPr kumimoji="1" lang="en-US" altLang="zh-CN" dirty="0"/>
          </a:p>
        </p:txBody>
      </p:sp>
      <p:sp>
        <p:nvSpPr>
          <p:cNvPr id="4" name="文本框 3"/>
          <p:cNvSpPr txBox="1"/>
          <p:nvPr/>
        </p:nvSpPr>
        <p:spPr>
          <a:xfrm>
            <a:off x="997063" y="529917"/>
            <a:ext cx="1367155" cy="398780"/>
          </a:xfrm>
          <a:prstGeom prst="rect">
            <a:avLst/>
          </a:prstGeom>
          <a:noFill/>
        </p:spPr>
        <p:txBody>
          <a:bodyPr wrap="none" rtlCol="0">
            <a:spAutoFit/>
          </a:bodyPr>
          <a:lstStyle/>
          <a:p>
            <a:r>
              <a:rPr kumimoji="1" lang="en-US" altLang="zh-CN" sz="2000" b="1" i="1" dirty="0">
                <a:solidFill>
                  <a:schemeClr val="bg1"/>
                </a:solidFill>
                <a:latin typeface="Arial" panose="020B0604020202090204" pitchFamily="34" charset="0"/>
                <a:cs typeface="Arial" panose="020B0604020202090204" pitchFamily="34" charset="0"/>
              </a:rPr>
              <a:t>Anaysis 2</a:t>
            </a:r>
            <a:endParaRPr kumimoji="1" lang="en-US" altLang="zh-CN" sz="2000" b="1" i="1" dirty="0">
              <a:solidFill>
                <a:schemeClr val="bg1"/>
              </a:solidFill>
              <a:latin typeface="Arial" panose="020B0604020202090204" pitchFamily="34" charset="0"/>
              <a:cs typeface="Arial" panose="020B0604020202090204" pitchFamily="34" charset="0"/>
            </a:endParaRPr>
          </a:p>
        </p:txBody>
      </p:sp>
      <p:pic>
        <p:nvPicPr>
          <p:cNvPr id="9" name="图片 8" descr="图片包含 游戏机, 画&#10;&#10;描述已自动生成"/>
          <p:cNvPicPr>
            <a:picLocks noChangeAspect="1"/>
          </p:cNvPicPr>
          <p:nvPr/>
        </p:nvPicPr>
        <p:blipFill>
          <a:blip r:embed="rId1"/>
          <a:stretch>
            <a:fillRect/>
          </a:stretch>
        </p:blipFill>
        <p:spPr>
          <a:xfrm>
            <a:off x="515468" y="489174"/>
            <a:ext cx="481595" cy="481595"/>
          </a:xfrm>
          <a:prstGeom prst="rect">
            <a:avLst/>
          </a:prstGeom>
        </p:spPr>
      </p:pic>
      <p:sp>
        <p:nvSpPr>
          <p:cNvPr id="6" name="矩形 5"/>
          <p:cNvSpPr/>
          <p:nvPr/>
        </p:nvSpPr>
        <p:spPr>
          <a:xfrm>
            <a:off x="997062" y="1638779"/>
            <a:ext cx="8893171" cy="954107"/>
          </a:xfrm>
          <a:prstGeom prst="rect">
            <a:avLst/>
          </a:prstGeom>
        </p:spPr>
        <p:txBody>
          <a:bodyPr wrap="square">
            <a:spAutoFit/>
          </a:bodyPr>
          <a:lstStyle/>
          <a:p>
            <a:pPr algn="just"/>
            <a:r>
              <a:rPr lang="en-US" altLang="zh-CN" sz="1400" dirty="0">
                <a:solidFill>
                  <a:schemeClr val="bg1"/>
                </a:solidFill>
                <a:latin typeface="Arial" panose="020B0604020202090204" pitchFamily="34" charset="0"/>
                <a:cs typeface="Arial" panose="020B0604020202090204" pitchFamily="34" charset="0"/>
              </a:rPr>
              <a:t>In the</a:t>
            </a:r>
            <a:r>
              <a:rPr lang="zh-CN" altLang="en-US" sz="1400" dirty="0">
                <a:solidFill>
                  <a:schemeClr val="bg1"/>
                </a:solidFill>
                <a:latin typeface="Arial" panose="020B0604020202090204" pitchFamily="34" charset="0"/>
                <a:cs typeface="Arial" panose="020B0604020202090204" pitchFamily="34" charset="0"/>
              </a:rPr>
              <a:t> </a:t>
            </a:r>
            <a:r>
              <a:rPr lang="en-US" altLang="zh-CN" sz="1400" dirty="0">
                <a:solidFill>
                  <a:schemeClr val="bg1"/>
                </a:solidFill>
                <a:latin typeface="Arial" panose="020B0604020202090204" pitchFamily="34" charset="0"/>
                <a:cs typeface="Arial" panose="020B0604020202090204" pitchFamily="34" charset="0"/>
              </a:rPr>
              <a:t>last</a:t>
            </a:r>
            <a:r>
              <a:rPr lang="zh-CN" altLang="en-US" sz="1400" dirty="0">
                <a:solidFill>
                  <a:schemeClr val="bg1"/>
                </a:solidFill>
                <a:latin typeface="Arial" panose="020B0604020202090204" pitchFamily="34" charset="0"/>
                <a:cs typeface="Arial" panose="020B0604020202090204" pitchFamily="34" charset="0"/>
              </a:rPr>
              <a:t> </a:t>
            </a:r>
            <a:r>
              <a:rPr lang="en-US" altLang="zh-CN" sz="1400" dirty="0">
                <a:solidFill>
                  <a:schemeClr val="bg1"/>
                </a:solidFill>
                <a:latin typeface="Arial" panose="020B0604020202090204" pitchFamily="34" charset="0"/>
                <a:cs typeface="Arial" panose="020B0604020202090204" pitchFamily="34" charset="0"/>
              </a:rPr>
              <a:t>assignment, our team member have done some analysis of mediators. We find that different regions have different mediators, so we guess whether the choice of mediator will be influenced by culture, regional economy and state of national government. The second</a:t>
            </a:r>
            <a:r>
              <a:rPr lang="zh-CN" altLang="en-US" sz="1400" dirty="0">
                <a:solidFill>
                  <a:schemeClr val="bg1"/>
                </a:solidFill>
                <a:latin typeface="Arial" panose="020B0604020202090204" pitchFamily="34" charset="0"/>
                <a:cs typeface="Arial" panose="020B0604020202090204" pitchFamily="34" charset="0"/>
              </a:rPr>
              <a:t> </a:t>
            </a:r>
            <a:r>
              <a:rPr lang="en-US" altLang="zh-CN" sz="1400" dirty="0">
                <a:solidFill>
                  <a:schemeClr val="bg1"/>
                </a:solidFill>
                <a:latin typeface="Arial" panose="020B0604020202090204" pitchFamily="34" charset="0"/>
                <a:cs typeface="Arial" panose="020B0604020202090204" pitchFamily="34" charset="0"/>
              </a:rPr>
              <a:t>analysis is about</a:t>
            </a:r>
            <a:r>
              <a:rPr lang="zh-CN" altLang="en-US" sz="1400" dirty="0">
                <a:solidFill>
                  <a:schemeClr val="bg1"/>
                </a:solidFill>
                <a:latin typeface="Arial" panose="020B0604020202090204" pitchFamily="34" charset="0"/>
                <a:cs typeface="Arial" panose="020B0604020202090204" pitchFamily="34" charset="0"/>
              </a:rPr>
              <a:t> </a:t>
            </a:r>
            <a:r>
              <a:rPr lang="en-US" altLang="zh-CN" sz="1400" dirty="0">
                <a:solidFill>
                  <a:schemeClr val="bg1"/>
                </a:solidFill>
                <a:latin typeface="Arial" panose="020B0604020202090204" pitchFamily="34" charset="0"/>
                <a:cs typeface="Arial" panose="020B0604020202090204" pitchFamily="34" charset="0"/>
              </a:rPr>
              <a:t>the reasons why different mediators are chosen in different regions. </a:t>
            </a:r>
            <a:endParaRPr lang="zh-CN" altLang="en-US" sz="1400" dirty="0">
              <a:solidFill>
                <a:schemeClr val="bg1"/>
              </a:solidFill>
              <a:latin typeface="Arial" panose="020B0604020202090204" pitchFamily="34" charset="0"/>
              <a:cs typeface="Arial" panose="020B0604020202090204" pitchFamily="34" charset="0"/>
            </a:endParaRPr>
          </a:p>
        </p:txBody>
      </p:sp>
      <p:sp>
        <p:nvSpPr>
          <p:cNvPr id="2" name="文本框 1"/>
          <p:cNvSpPr txBox="1"/>
          <p:nvPr/>
        </p:nvSpPr>
        <p:spPr>
          <a:xfrm>
            <a:off x="996950" y="2661920"/>
            <a:ext cx="8892540" cy="1260475"/>
          </a:xfrm>
          <a:prstGeom prst="rect">
            <a:avLst/>
          </a:prstGeom>
          <a:noFill/>
        </p:spPr>
        <p:txBody>
          <a:bodyPr wrap="square" rtlCol="0">
            <a:spAutoFit/>
          </a:bodyPr>
          <a:p>
            <a:pPr algn="just"/>
            <a:r>
              <a:rPr lang="en-US" altLang="zh-CN" sz="1400" dirty="0">
                <a:solidFill>
                  <a:schemeClr val="bg1"/>
                </a:solidFill>
                <a:latin typeface="Arial" panose="020B0604020202090204" pitchFamily="34" charset="0"/>
                <a:cs typeface="Arial" panose="020B0604020202090204" pitchFamily="34" charset="0"/>
              </a:rPr>
              <a:t>We mainly analyzed the influence of culture and economy on the types of mediators. </a:t>
            </a:r>
            <a:endParaRPr lang="en-US" altLang="zh-CN" sz="1400" dirty="0">
              <a:solidFill>
                <a:schemeClr val="bg1"/>
              </a:solidFill>
              <a:latin typeface="Arial" panose="020B0604020202090204" pitchFamily="34" charset="0"/>
              <a:cs typeface="Arial" panose="020B0604020202090204" pitchFamily="34" charset="0"/>
            </a:endParaRPr>
          </a:p>
          <a:p>
            <a:pPr algn="just"/>
            <a:endParaRPr lang="en-US" altLang="zh-CN" sz="1400" dirty="0">
              <a:solidFill>
                <a:schemeClr val="bg1"/>
              </a:solidFill>
              <a:latin typeface="Arial" panose="020B0604020202090204" pitchFamily="34" charset="0"/>
              <a:cs typeface="Arial" panose="020B0604020202090204" pitchFamily="34" charset="0"/>
            </a:endParaRPr>
          </a:p>
          <a:p>
            <a:pPr algn="just"/>
            <a:r>
              <a:rPr lang="en-US" altLang="zh-CN" sz="1200" i="1" dirty="0">
                <a:solidFill>
                  <a:schemeClr val="bg1"/>
                </a:solidFill>
                <a:latin typeface="Arial Italic" panose="020B0604020202090204" charset="0"/>
                <a:cs typeface="Arial Italic" panose="020B0604020202090204" charset="0"/>
              </a:rPr>
              <a:t>In terms of culture, because one of the process types is Informal but persistent practice (PT_IPP), it represents a clear culture or practice of local peace agreement-making, so we use PT_IPP to verify the influence of culture on the mediator type.</a:t>
            </a:r>
            <a:endParaRPr lang="en-US" altLang="zh-CN" sz="1200" i="1" dirty="0">
              <a:solidFill>
                <a:schemeClr val="bg1"/>
              </a:solidFill>
              <a:latin typeface="Arial Italic" panose="020B0604020202090204" charset="0"/>
              <a:cs typeface="Arial Italic" panose="020B0604020202090204" charset="0"/>
            </a:endParaRPr>
          </a:p>
          <a:p>
            <a:pPr algn="just"/>
            <a:r>
              <a:rPr lang="en-US" altLang="zh-CN" sz="1200" i="1" dirty="0">
                <a:solidFill>
                  <a:schemeClr val="bg1"/>
                </a:solidFill>
                <a:latin typeface="Arial Italic" panose="020B0604020202090204" charset="0"/>
                <a:cs typeface="Arial Italic" panose="020B0604020202090204" charset="0"/>
              </a:rPr>
              <a:t>In terms of economy, we use GDP as a symbol of economic strength. We mainly inquired about countries that signed peace agreements between 2016 and 2018 and used this to analyze the impact of the economy on the types of mediators.</a:t>
            </a:r>
            <a:endParaRPr lang="en-US" altLang="zh-CN" sz="1200" i="1" dirty="0">
              <a:solidFill>
                <a:schemeClr val="bg1"/>
              </a:solidFill>
              <a:latin typeface="Arial Italic" panose="020B0604020202090204" charset="0"/>
              <a:cs typeface="Arial Italic" panose="020B0604020202090204" charset="0"/>
            </a:endParaRPr>
          </a:p>
        </p:txBody>
      </p:sp>
      <p:pic>
        <p:nvPicPr>
          <p:cNvPr id="3" name="图片 1" descr="Separate Report_2-1"/>
          <p:cNvPicPr>
            <a:picLocks noChangeAspect="1"/>
          </p:cNvPicPr>
          <p:nvPr/>
        </p:nvPicPr>
        <p:blipFill>
          <a:blip r:embed="rId2"/>
          <a:srcRect b="4802"/>
          <a:stretch>
            <a:fillRect/>
          </a:stretch>
        </p:blipFill>
        <p:spPr>
          <a:xfrm>
            <a:off x="1128395" y="4044315"/>
            <a:ext cx="1431925" cy="806450"/>
          </a:xfrm>
          <a:prstGeom prst="rect">
            <a:avLst/>
          </a:prstGeom>
        </p:spPr>
      </p:pic>
      <p:pic>
        <p:nvPicPr>
          <p:cNvPr id="7" name="图片 2" descr="Separate Report_2-2"/>
          <p:cNvPicPr>
            <a:picLocks noChangeAspect="1"/>
          </p:cNvPicPr>
          <p:nvPr/>
        </p:nvPicPr>
        <p:blipFill>
          <a:blip r:embed="rId3"/>
          <a:stretch>
            <a:fillRect/>
          </a:stretch>
        </p:blipFill>
        <p:spPr>
          <a:xfrm>
            <a:off x="4761230" y="4044950"/>
            <a:ext cx="1432560" cy="805815"/>
          </a:xfrm>
          <a:prstGeom prst="rect">
            <a:avLst/>
          </a:prstGeom>
        </p:spPr>
      </p:pic>
      <p:pic>
        <p:nvPicPr>
          <p:cNvPr id="10" name="图片 3" descr="Separate Report_2-3"/>
          <p:cNvPicPr>
            <a:picLocks noChangeAspect="1"/>
          </p:cNvPicPr>
          <p:nvPr/>
        </p:nvPicPr>
        <p:blipFill>
          <a:blip r:embed="rId4"/>
          <a:stretch>
            <a:fillRect/>
          </a:stretch>
        </p:blipFill>
        <p:spPr>
          <a:xfrm>
            <a:off x="2944495" y="4044950"/>
            <a:ext cx="1432560" cy="805815"/>
          </a:xfrm>
          <a:prstGeom prst="rect">
            <a:avLst/>
          </a:prstGeom>
        </p:spPr>
      </p:pic>
      <p:pic>
        <p:nvPicPr>
          <p:cNvPr id="11" name="图片 4" descr="Separate Report_2-4"/>
          <p:cNvPicPr>
            <a:picLocks noChangeAspect="1"/>
          </p:cNvPicPr>
          <p:nvPr/>
        </p:nvPicPr>
        <p:blipFill>
          <a:blip r:embed="rId5"/>
          <a:stretch>
            <a:fillRect/>
          </a:stretch>
        </p:blipFill>
        <p:spPr>
          <a:xfrm>
            <a:off x="6577965" y="4044950"/>
            <a:ext cx="1432560" cy="805815"/>
          </a:xfrm>
          <a:prstGeom prst="rect">
            <a:avLst/>
          </a:prstGeom>
        </p:spPr>
      </p:pic>
      <p:pic>
        <p:nvPicPr>
          <p:cNvPr id="12" name="图片 5" descr="Separate Report_2-5"/>
          <p:cNvPicPr>
            <a:picLocks noChangeAspect="1"/>
          </p:cNvPicPr>
          <p:nvPr/>
        </p:nvPicPr>
        <p:blipFill>
          <a:blip r:embed="rId6"/>
          <a:stretch>
            <a:fillRect/>
          </a:stretch>
        </p:blipFill>
        <p:spPr>
          <a:xfrm>
            <a:off x="8394700" y="4044633"/>
            <a:ext cx="1455420" cy="819150"/>
          </a:xfrm>
          <a:prstGeom prst="rect">
            <a:avLst/>
          </a:prstGeom>
        </p:spPr>
      </p:pic>
      <p:pic>
        <p:nvPicPr>
          <p:cNvPr id="13" name="图片 6" descr="Separate Report_2-6"/>
          <p:cNvPicPr>
            <a:picLocks noChangeAspect="1"/>
          </p:cNvPicPr>
          <p:nvPr/>
        </p:nvPicPr>
        <p:blipFill>
          <a:blip r:embed="rId7"/>
          <a:stretch>
            <a:fillRect/>
          </a:stretch>
        </p:blipFill>
        <p:spPr>
          <a:xfrm>
            <a:off x="1127760" y="4951730"/>
            <a:ext cx="1432560" cy="805815"/>
          </a:xfrm>
          <a:prstGeom prst="rect">
            <a:avLst/>
          </a:prstGeom>
        </p:spPr>
      </p:pic>
      <p:pic>
        <p:nvPicPr>
          <p:cNvPr id="14" name="图片 7" descr="Separate Report_2-7"/>
          <p:cNvPicPr>
            <a:picLocks noChangeAspect="1"/>
          </p:cNvPicPr>
          <p:nvPr/>
        </p:nvPicPr>
        <p:blipFill>
          <a:blip r:embed="rId8"/>
          <a:stretch>
            <a:fillRect/>
          </a:stretch>
        </p:blipFill>
        <p:spPr>
          <a:xfrm>
            <a:off x="8417560" y="4951730"/>
            <a:ext cx="1432560" cy="805815"/>
          </a:xfrm>
          <a:prstGeom prst="rect">
            <a:avLst/>
          </a:prstGeom>
        </p:spPr>
      </p:pic>
      <p:pic>
        <p:nvPicPr>
          <p:cNvPr id="15" name="图片 8" descr="Separate Report_2-8"/>
          <p:cNvPicPr>
            <a:picLocks noChangeAspect="1"/>
          </p:cNvPicPr>
          <p:nvPr/>
        </p:nvPicPr>
        <p:blipFill>
          <a:blip r:embed="rId9"/>
          <a:stretch>
            <a:fillRect/>
          </a:stretch>
        </p:blipFill>
        <p:spPr>
          <a:xfrm>
            <a:off x="6577965" y="4951730"/>
            <a:ext cx="1432560" cy="805815"/>
          </a:xfrm>
          <a:prstGeom prst="rect">
            <a:avLst/>
          </a:prstGeom>
        </p:spPr>
      </p:pic>
      <p:pic>
        <p:nvPicPr>
          <p:cNvPr id="16" name="图片 11" descr="Separate Report_2-9"/>
          <p:cNvPicPr>
            <a:picLocks noChangeAspect="1"/>
          </p:cNvPicPr>
          <p:nvPr/>
        </p:nvPicPr>
        <p:blipFill>
          <a:blip r:embed="rId10"/>
          <a:stretch>
            <a:fillRect/>
          </a:stretch>
        </p:blipFill>
        <p:spPr>
          <a:xfrm>
            <a:off x="4761230" y="4951730"/>
            <a:ext cx="1432560" cy="805815"/>
          </a:xfrm>
          <a:prstGeom prst="rect">
            <a:avLst/>
          </a:prstGeom>
        </p:spPr>
      </p:pic>
      <p:pic>
        <p:nvPicPr>
          <p:cNvPr id="17" name="图片 12" descr="Separate Report_2-10"/>
          <p:cNvPicPr>
            <a:picLocks noChangeAspect="1"/>
          </p:cNvPicPr>
          <p:nvPr/>
        </p:nvPicPr>
        <p:blipFill>
          <a:blip r:embed="rId11"/>
          <a:stretch>
            <a:fillRect/>
          </a:stretch>
        </p:blipFill>
        <p:spPr>
          <a:xfrm>
            <a:off x="2944495" y="4951730"/>
            <a:ext cx="1432560" cy="805815"/>
          </a:xfrm>
          <a:prstGeom prst="rect">
            <a:avLst/>
          </a:prstGeom>
        </p:spPr>
      </p:pic>
      <p:sp>
        <p:nvSpPr>
          <p:cNvPr id="18" name="文本框 17"/>
          <p:cNvSpPr txBox="1"/>
          <p:nvPr/>
        </p:nvSpPr>
        <p:spPr>
          <a:xfrm>
            <a:off x="1127760" y="1169035"/>
            <a:ext cx="6169025" cy="368300"/>
          </a:xfrm>
          <a:prstGeom prst="rect">
            <a:avLst/>
          </a:prstGeom>
          <a:noFill/>
        </p:spPr>
        <p:txBody>
          <a:bodyPr wrap="none" rtlCol="0" anchor="t">
            <a:spAutoFit/>
          </a:bodyPr>
          <a:p>
            <a:r>
              <a:rPr kumimoji="1" lang="en-US" altLang="zh-CN" b="1" dirty="0">
                <a:solidFill>
                  <a:schemeClr val="bg1"/>
                </a:solidFill>
                <a:latin typeface="Arial Black" panose="020B0A04020102020204" pitchFamily="34" charset="0"/>
                <a:cs typeface="Arial Black" panose="020B0A04020102020204" pitchFamily="34" charset="0"/>
                <a:sym typeface="+mn-ea"/>
              </a:rPr>
              <a:t>What factors might affect the type of mediator?</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8047</Words>
  <Application>WPS 文字</Application>
  <PresentationFormat>宽屏</PresentationFormat>
  <Paragraphs>173</Paragraphs>
  <Slides>12</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方正书宋_GBK</vt:lpstr>
      <vt:lpstr>Wingdings</vt:lpstr>
      <vt:lpstr>Arial Black</vt:lpstr>
      <vt:lpstr>Arial Regular</vt:lpstr>
      <vt:lpstr>Arial Italic</vt:lpstr>
      <vt:lpstr>Arial Bold</vt:lpstr>
      <vt:lpstr>等线</vt:lpstr>
      <vt:lpstr>汉仪中等线KW</vt:lpstr>
      <vt:lpstr>微软雅黑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Rundong</dc:creator>
  <cp:lastModifiedBy>yqy</cp:lastModifiedBy>
  <cp:revision>40</cp:revision>
  <dcterms:created xsi:type="dcterms:W3CDTF">2020-12-06T12:46:19Z</dcterms:created>
  <dcterms:modified xsi:type="dcterms:W3CDTF">2020-12-06T12:46:19Z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2052-2.8.0.4624</vt:lpwstr>
  </property>
</Properties>
</file>